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8" r:id="rId2"/>
    <p:sldId id="275" r:id="rId3"/>
    <p:sldId id="858" r:id="rId4"/>
    <p:sldId id="263" r:id="rId5"/>
    <p:sldId id="257" r:id="rId6"/>
    <p:sldId id="274" r:id="rId7"/>
    <p:sldId id="854" r:id="rId8"/>
    <p:sldId id="857" r:id="rId9"/>
    <p:sldId id="261" r:id="rId10"/>
    <p:sldId id="258" r:id="rId11"/>
    <p:sldId id="259" r:id="rId12"/>
    <p:sldId id="260" r:id="rId13"/>
    <p:sldId id="307" r:id="rId14"/>
    <p:sldId id="265" r:id="rId15"/>
    <p:sldId id="266" r:id="rId16"/>
    <p:sldId id="267" r:id="rId17"/>
    <p:sldId id="325" r:id="rId18"/>
    <p:sldId id="301" r:id="rId19"/>
    <p:sldId id="31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900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28ACE4-2236-4FC4-9321-FBB472E20FA6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E4BC6E-F1DD-4706-91D0-D562A2962A59}">
      <dgm:prSet phldrT="[Text]"/>
      <dgm:spPr/>
      <dgm:t>
        <a:bodyPr/>
        <a:lstStyle/>
        <a:p>
          <a:r>
            <a:rPr lang="en-US" dirty="0"/>
            <a:t>Financial Markets</a:t>
          </a:r>
        </a:p>
      </dgm:t>
    </dgm:pt>
    <dgm:pt modelId="{5AB735C8-A4D1-48FB-89A4-D9E7E01CD6ED}" type="parTrans" cxnId="{C15FC1CC-DCC9-45F1-870E-5B1F51D9E3CA}">
      <dgm:prSet/>
      <dgm:spPr/>
      <dgm:t>
        <a:bodyPr/>
        <a:lstStyle/>
        <a:p>
          <a:endParaRPr lang="en-US"/>
        </a:p>
      </dgm:t>
    </dgm:pt>
    <dgm:pt modelId="{AA6A7F50-E7B1-4486-962F-69E56A6E041F}" type="sibTrans" cxnId="{C15FC1CC-DCC9-45F1-870E-5B1F51D9E3CA}">
      <dgm:prSet/>
      <dgm:spPr/>
      <dgm:t>
        <a:bodyPr/>
        <a:lstStyle/>
        <a:p>
          <a:endParaRPr lang="en-US"/>
        </a:p>
      </dgm:t>
    </dgm:pt>
    <dgm:pt modelId="{F19EA035-FAEC-4DDD-9FFD-55CC0A4756D3}">
      <dgm:prSet phldrT="[Text]"/>
      <dgm:spPr/>
      <dgm:t>
        <a:bodyPr/>
        <a:lstStyle/>
        <a:p>
          <a:r>
            <a:rPr lang="en-US" dirty="0"/>
            <a:t>Investing</a:t>
          </a:r>
        </a:p>
        <a:p>
          <a:r>
            <a:rPr lang="en-US" dirty="0"/>
            <a:t>(Long Term)</a:t>
          </a:r>
        </a:p>
      </dgm:t>
    </dgm:pt>
    <dgm:pt modelId="{68DE638A-BDB7-41A1-87F1-979AE65E8B53}" type="parTrans" cxnId="{56830715-017F-46FC-812F-B735EBDAD102}">
      <dgm:prSet/>
      <dgm:spPr/>
      <dgm:t>
        <a:bodyPr/>
        <a:lstStyle/>
        <a:p>
          <a:endParaRPr lang="en-US"/>
        </a:p>
      </dgm:t>
    </dgm:pt>
    <dgm:pt modelId="{E36D2D02-DF73-41A0-B234-8C3F6684A466}" type="sibTrans" cxnId="{56830715-017F-46FC-812F-B735EBDAD102}">
      <dgm:prSet/>
      <dgm:spPr/>
      <dgm:t>
        <a:bodyPr/>
        <a:lstStyle/>
        <a:p>
          <a:endParaRPr lang="en-US"/>
        </a:p>
      </dgm:t>
    </dgm:pt>
    <dgm:pt modelId="{BC77770B-5604-47C1-9C56-D3B6E4C066BA}">
      <dgm:prSet phldrT="[Text]"/>
      <dgm:spPr/>
      <dgm:t>
        <a:bodyPr/>
        <a:lstStyle/>
        <a:p>
          <a:r>
            <a:rPr lang="en-US" dirty="0"/>
            <a:t>Active</a:t>
          </a:r>
        </a:p>
      </dgm:t>
    </dgm:pt>
    <dgm:pt modelId="{65CAAF8F-5BC1-4BAC-8B35-AB49D0E6403F}" type="parTrans" cxnId="{6505D217-992E-466F-B667-92ADBFA8C672}">
      <dgm:prSet/>
      <dgm:spPr/>
      <dgm:t>
        <a:bodyPr/>
        <a:lstStyle/>
        <a:p>
          <a:endParaRPr lang="en-US"/>
        </a:p>
      </dgm:t>
    </dgm:pt>
    <dgm:pt modelId="{7A35D278-986B-4820-8732-20B317D4B544}" type="sibTrans" cxnId="{6505D217-992E-466F-B667-92ADBFA8C672}">
      <dgm:prSet/>
      <dgm:spPr/>
      <dgm:t>
        <a:bodyPr/>
        <a:lstStyle/>
        <a:p>
          <a:endParaRPr lang="en-US"/>
        </a:p>
      </dgm:t>
    </dgm:pt>
    <dgm:pt modelId="{11C2D492-2E9D-4993-8EEA-1E4F891CA41A}">
      <dgm:prSet phldrT="[Text]"/>
      <dgm:spPr/>
      <dgm:t>
        <a:bodyPr/>
        <a:lstStyle/>
        <a:p>
          <a:r>
            <a:rPr lang="en-US" dirty="0"/>
            <a:t>Passive</a:t>
          </a:r>
        </a:p>
      </dgm:t>
    </dgm:pt>
    <dgm:pt modelId="{78143EC2-76E7-4155-9B77-D8AE76C82C7B}" type="parTrans" cxnId="{630415BA-80DE-4CE5-A2FE-F8EEA32BE21D}">
      <dgm:prSet/>
      <dgm:spPr/>
      <dgm:t>
        <a:bodyPr/>
        <a:lstStyle/>
        <a:p>
          <a:endParaRPr lang="en-US"/>
        </a:p>
      </dgm:t>
    </dgm:pt>
    <dgm:pt modelId="{36E2F56C-1454-4B19-B24F-CC6FAB7486F6}" type="sibTrans" cxnId="{630415BA-80DE-4CE5-A2FE-F8EEA32BE21D}">
      <dgm:prSet/>
      <dgm:spPr/>
      <dgm:t>
        <a:bodyPr/>
        <a:lstStyle/>
        <a:p>
          <a:endParaRPr lang="en-US"/>
        </a:p>
      </dgm:t>
    </dgm:pt>
    <dgm:pt modelId="{92A644BC-194A-445F-92B4-0DB213A1A24C}">
      <dgm:prSet phldrT="[Text]"/>
      <dgm:spPr/>
      <dgm:t>
        <a:bodyPr/>
        <a:lstStyle/>
        <a:p>
          <a:r>
            <a:rPr lang="en-US" dirty="0"/>
            <a:t>Trading</a:t>
          </a:r>
        </a:p>
        <a:p>
          <a:r>
            <a:rPr lang="en-US" dirty="0"/>
            <a:t>(Short Term)</a:t>
          </a:r>
        </a:p>
      </dgm:t>
    </dgm:pt>
    <dgm:pt modelId="{954A06EC-84A3-4096-87CC-6FC2ACBF0E06}" type="parTrans" cxnId="{647735F1-6EB6-4B60-9FC4-477443928809}">
      <dgm:prSet/>
      <dgm:spPr/>
      <dgm:t>
        <a:bodyPr/>
        <a:lstStyle/>
        <a:p>
          <a:endParaRPr lang="en-US"/>
        </a:p>
      </dgm:t>
    </dgm:pt>
    <dgm:pt modelId="{DF54D2C5-8EDB-42A7-83F2-42521851A76A}" type="sibTrans" cxnId="{647735F1-6EB6-4B60-9FC4-477443928809}">
      <dgm:prSet/>
      <dgm:spPr/>
      <dgm:t>
        <a:bodyPr/>
        <a:lstStyle/>
        <a:p>
          <a:endParaRPr lang="en-US"/>
        </a:p>
      </dgm:t>
    </dgm:pt>
    <dgm:pt modelId="{AC8594DB-EFF4-4221-B2A0-B735E646082E}">
      <dgm:prSet/>
      <dgm:spPr/>
      <dgm:t>
        <a:bodyPr/>
        <a:lstStyle/>
        <a:p>
          <a:r>
            <a:rPr lang="en-US" dirty="0"/>
            <a:t>Fundamental (Intuitive)</a:t>
          </a:r>
        </a:p>
      </dgm:t>
    </dgm:pt>
    <dgm:pt modelId="{A5BDD93E-5E5C-467E-BB2C-4A3ABDF68A80}" type="parTrans" cxnId="{688CF2A7-E30F-496E-B358-0D8B28C1C622}">
      <dgm:prSet/>
      <dgm:spPr/>
      <dgm:t>
        <a:bodyPr/>
        <a:lstStyle/>
        <a:p>
          <a:endParaRPr lang="en-US"/>
        </a:p>
      </dgm:t>
    </dgm:pt>
    <dgm:pt modelId="{01DD4CEE-46F4-432E-8F3E-24F1B16B450D}" type="sibTrans" cxnId="{688CF2A7-E30F-496E-B358-0D8B28C1C622}">
      <dgm:prSet/>
      <dgm:spPr/>
      <dgm:t>
        <a:bodyPr/>
        <a:lstStyle/>
        <a:p>
          <a:endParaRPr lang="en-US"/>
        </a:p>
      </dgm:t>
    </dgm:pt>
    <dgm:pt modelId="{8C84755E-4348-4303-87E4-D5BC18940915}">
      <dgm:prSet/>
      <dgm:spPr/>
      <dgm:t>
        <a:bodyPr/>
        <a:lstStyle/>
        <a:p>
          <a:r>
            <a:rPr lang="en-US" dirty="0"/>
            <a:t>Quantitative (Scientific)</a:t>
          </a:r>
        </a:p>
      </dgm:t>
    </dgm:pt>
    <dgm:pt modelId="{3B5E9722-1709-4C4A-9F92-5D64CE76D6E5}" type="parTrans" cxnId="{01F9D0D8-AC92-4EA3-A5DC-89FF4E63AD97}">
      <dgm:prSet/>
      <dgm:spPr/>
      <dgm:t>
        <a:bodyPr/>
        <a:lstStyle/>
        <a:p>
          <a:endParaRPr lang="en-US"/>
        </a:p>
      </dgm:t>
    </dgm:pt>
    <dgm:pt modelId="{BCFBAD00-7F37-4F16-B166-E3E0BA823C66}" type="sibTrans" cxnId="{01F9D0D8-AC92-4EA3-A5DC-89FF4E63AD97}">
      <dgm:prSet/>
      <dgm:spPr/>
      <dgm:t>
        <a:bodyPr/>
        <a:lstStyle/>
        <a:p>
          <a:endParaRPr lang="en-US"/>
        </a:p>
      </dgm:t>
    </dgm:pt>
    <dgm:pt modelId="{EBBCB408-63D5-4D3A-BEBB-76FDE902B1D4}" type="pres">
      <dgm:prSet presAssocID="{1028ACE4-2236-4FC4-9321-FBB472E20FA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D1C6C16-7BD4-41DF-96E9-5061F3772A9F}" type="pres">
      <dgm:prSet presAssocID="{21E4BC6E-F1DD-4706-91D0-D562A2962A59}" presName="root1" presStyleCnt="0"/>
      <dgm:spPr/>
    </dgm:pt>
    <dgm:pt modelId="{226D9317-83C6-4397-B8DE-B4B1F93410C2}" type="pres">
      <dgm:prSet presAssocID="{21E4BC6E-F1DD-4706-91D0-D562A2962A59}" presName="LevelOneTextNode" presStyleLbl="node0" presStyleIdx="0" presStyleCnt="1">
        <dgm:presLayoutVars>
          <dgm:chPref val="3"/>
        </dgm:presLayoutVars>
      </dgm:prSet>
      <dgm:spPr/>
    </dgm:pt>
    <dgm:pt modelId="{CD18ACEC-CB7C-4BB6-90D0-DF22B0B02779}" type="pres">
      <dgm:prSet presAssocID="{21E4BC6E-F1DD-4706-91D0-D562A2962A59}" presName="level2hierChild" presStyleCnt="0"/>
      <dgm:spPr/>
    </dgm:pt>
    <dgm:pt modelId="{72E9C02A-5D79-4D3E-9CE9-E1F28FEA2C8E}" type="pres">
      <dgm:prSet presAssocID="{68DE638A-BDB7-41A1-87F1-979AE65E8B53}" presName="conn2-1" presStyleLbl="parChTrans1D2" presStyleIdx="0" presStyleCnt="2"/>
      <dgm:spPr/>
    </dgm:pt>
    <dgm:pt modelId="{4CDFB1C1-98FA-4186-BE78-8E64B841550E}" type="pres">
      <dgm:prSet presAssocID="{68DE638A-BDB7-41A1-87F1-979AE65E8B53}" presName="connTx" presStyleLbl="parChTrans1D2" presStyleIdx="0" presStyleCnt="2"/>
      <dgm:spPr/>
    </dgm:pt>
    <dgm:pt modelId="{5B3F0F81-3A96-4F97-85A5-59CE449B0DA1}" type="pres">
      <dgm:prSet presAssocID="{F19EA035-FAEC-4DDD-9FFD-55CC0A4756D3}" presName="root2" presStyleCnt="0"/>
      <dgm:spPr/>
    </dgm:pt>
    <dgm:pt modelId="{6025F917-5577-47DF-BA80-3DD99F55B89D}" type="pres">
      <dgm:prSet presAssocID="{F19EA035-FAEC-4DDD-9FFD-55CC0A4756D3}" presName="LevelTwoTextNode" presStyleLbl="node2" presStyleIdx="0" presStyleCnt="2">
        <dgm:presLayoutVars>
          <dgm:chPref val="3"/>
        </dgm:presLayoutVars>
      </dgm:prSet>
      <dgm:spPr/>
    </dgm:pt>
    <dgm:pt modelId="{B5B61695-7FF4-4941-A08C-4BEA21A8D316}" type="pres">
      <dgm:prSet presAssocID="{F19EA035-FAEC-4DDD-9FFD-55CC0A4756D3}" presName="level3hierChild" presStyleCnt="0"/>
      <dgm:spPr/>
    </dgm:pt>
    <dgm:pt modelId="{069BBAC0-AC89-4F6F-9B95-31E0137DFA1D}" type="pres">
      <dgm:prSet presAssocID="{65CAAF8F-5BC1-4BAC-8B35-AB49D0E6403F}" presName="conn2-1" presStyleLbl="parChTrans1D3" presStyleIdx="0" presStyleCnt="2"/>
      <dgm:spPr/>
    </dgm:pt>
    <dgm:pt modelId="{C99FB012-965B-48BD-8E64-200C29C2A6D0}" type="pres">
      <dgm:prSet presAssocID="{65CAAF8F-5BC1-4BAC-8B35-AB49D0E6403F}" presName="connTx" presStyleLbl="parChTrans1D3" presStyleIdx="0" presStyleCnt="2"/>
      <dgm:spPr/>
    </dgm:pt>
    <dgm:pt modelId="{64012B87-6FAC-46D5-931D-7DDE0FD2BA55}" type="pres">
      <dgm:prSet presAssocID="{BC77770B-5604-47C1-9C56-D3B6E4C066BA}" presName="root2" presStyleCnt="0"/>
      <dgm:spPr/>
    </dgm:pt>
    <dgm:pt modelId="{7A60834F-D9B6-42BC-A0B7-72871373392C}" type="pres">
      <dgm:prSet presAssocID="{BC77770B-5604-47C1-9C56-D3B6E4C066BA}" presName="LevelTwoTextNode" presStyleLbl="node3" presStyleIdx="0" presStyleCnt="2">
        <dgm:presLayoutVars>
          <dgm:chPref val="3"/>
        </dgm:presLayoutVars>
      </dgm:prSet>
      <dgm:spPr/>
    </dgm:pt>
    <dgm:pt modelId="{9CAF1BCD-EB56-4CFE-8072-521D06A8FB6B}" type="pres">
      <dgm:prSet presAssocID="{BC77770B-5604-47C1-9C56-D3B6E4C066BA}" presName="level3hierChild" presStyleCnt="0"/>
      <dgm:spPr/>
    </dgm:pt>
    <dgm:pt modelId="{B89DDC05-D061-485A-A665-BCC2558BBB32}" type="pres">
      <dgm:prSet presAssocID="{A5BDD93E-5E5C-467E-BB2C-4A3ABDF68A80}" presName="conn2-1" presStyleLbl="parChTrans1D4" presStyleIdx="0" presStyleCnt="2"/>
      <dgm:spPr/>
    </dgm:pt>
    <dgm:pt modelId="{39FFE621-FE69-40DF-A582-CAD5B63609AB}" type="pres">
      <dgm:prSet presAssocID="{A5BDD93E-5E5C-467E-BB2C-4A3ABDF68A80}" presName="connTx" presStyleLbl="parChTrans1D4" presStyleIdx="0" presStyleCnt="2"/>
      <dgm:spPr/>
    </dgm:pt>
    <dgm:pt modelId="{F9B03B1A-8D23-47EC-8C5B-E65AA3F2479C}" type="pres">
      <dgm:prSet presAssocID="{AC8594DB-EFF4-4221-B2A0-B735E646082E}" presName="root2" presStyleCnt="0"/>
      <dgm:spPr/>
    </dgm:pt>
    <dgm:pt modelId="{0B75D2F8-2736-4F4B-8FB6-A6A54CC2B789}" type="pres">
      <dgm:prSet presAssocID="{AC8594DB-EFF4-4221-B2A0-B735E646082E}" presName="LevelTwoTextNode" presStyleLbl="node4" presStyleIdx="0" presStyleCnt="2">
        <dgm:presLayoutVars>
          <dgm:chPref val="3"/>
        </dgm:presLayoutVars>
      </dgm:prSet>
      <dgm:spPr/>
    </dgm:pt>
    <dgm:pt modelId="{5956E207-DF8A-46C6-AE96-7902A85535D3}" type="pres">
      <dgm:prSet presAssocID="{AC8594DB-EFF4-4221-B2A0-B735E646082E}" presName="level3hierChild" presStyleCnt="0"/>
      <dgm:spPr/>
    </dgm:pt>
    <dgm:pt modelId="{562E4810-A78E-4E0B-8AF7-3B8B3E31C625}" type="pres">
      <dgm:prSet presAssocID="{3B5E9722-1709-4C4A-9F92-5D64CE76D6E5}" presName="conn2-1" presStyleLbl="parChTrans1D4" presStyleIdx="1" presStyleCnt="2"/>
      <dgm:spPr/>
    </dgm:pt>
    <dgm:pt modelId="{6CD489F1-E4B4-4F37-8998-9B30D720E714}" type="pres">
      <dgm:prSet presAssocID="{3B5E9722-1709-4C4A-9F92-5D64CE76D6E5}" presName="connTx" presStyleLbl="parChTrans1D4" presStyleIdx="1" presStyleCnt="2"/>
      <dgm:spPr/>
    </dgm:pt>
    <dgm:pt modelId="{FC69EC2C-354B-4FBA-927D-1CB5AD102C2C}" type="pres">
      <dgm:prSet presAssocID="{8C84755E-4348-4303-87E4-D5BC18940915}" presName="root2" presStyleCnt="0"/>
      <dgm:spPr/>
    </dgm:pt>
    <dgm:pt modelId="{701C4CFA-92B1-4E5E-A3DF-1935485E4FF4}" type="pres">
      <dgm:prSet presAssocID="{8C84755E-4348-4303-87E4-D5BC18940915}" presName="LevelTwoTextNode" presStyleLbl="node4" presStyleIdx="1" presStyleCnt="2">
        <dgm:presLayoutVars>
          <dgm:chPref val="3"/>
        </dgm:presLayoutVars>
      </dgm:prSet>
      <dgm:spPr/>
    </dgm:pt>
    <dgm:pt modelId="{DF6D8679-EA8C-4600-95DB-E797784F5652}" type="pres">
      <dgm:prSet presAssocID="{8C84755E-4348-4303-87E4-D5BC18940915}" presName="level3hierChild" presStyleCnt="0"/>
      <dgm:spPr/>
    </dgm:pt>
    <dgm:pt modelId="{546B7D91-7952-4FEF-9E61-18B424F08F86}" type="pres">
      <dgm:prSet presAssocID="{78143EC2-76E7-4155-9B77-D8AE76C82C7B}" presName="conn2-1" presStyleLbl="parChTrans1D3" presStyleIdx="1" presStyleCnt="2"/>
      <dgm:spPr/>
    </dgm:pt>
    <dgm:pt modelId="{4E7D4B56-8229-4AE8-B126-98CCC894515F}" type="pres">
      <dgm:prSet presAssocID="{78143EC2-76E7-4155-9B77-D8AE76C82C7B}" presName="connTx" presStyleLbl="parChTrans1D3" presStyleIdx="1" presStyleCnt="2"/>
      <dgm:spPr/>
    </dgm:pt>
    <dgm:pt modelId="{F977335C-4D82-4997-9F24-0C6A3E443ABE}" type="pres">
      <dgm:prSet presAssocID="{11C2D492-2E9D-4993-8EEA-1E4F891CA41A}" presName="root2" presStyleCnt="0"/>
      <dgm:spPr/>
    </dgm:pt>
    <dgm:pt modelId="{43685F76-14CC-4302-8B03-335632FC13B5}" type="pres">
      <dgm:prSet presAssocID="{11C2D492-2E9D-4993-8EEA-1E4F891CA41A}" presName="LevelTwoTextNode" presStyleLbl="node3" presStyleIdx="1" presStyleCnt="2">
        <dgm:presLayoutVars>
          <dgm:chPref val="3"/>
        </dgm:presLayoutVars>
      </dgm:prSet>
      <dgm:spPr/>
    </dgm:pt>
    <dgm:pt modelId="{3C203AB5-31F5-4DAF-B01B-98F31A579079}" type="pres">
      <dgm:prSet presAssocID="{11C2D492-2E9D-4993-8EEA-1E4F891CA41A}" presName="level3hierChild" presStyleCnt="0"/>
      <dgm:spPr/>
    </dgm:pt>
    <dgm:pt modelId="{6FD9EBC8-CC57-4D75-9247-B69014619889}" type="pres">
      <dgm:prSet presAssocID="{954A06EC-84A3-4096-87CC-6FC2ACBF0E06}" presName="conn2-1" presStyleLbl="parChTrans1D2" presStyleIdx="1" presStyleCnt="2"/>
      <dgm:spPr/>
    </dgm:pt>
    <dgm:pt modelId="{D5F41035-7820-4156-B042-6440D43A26A2}" type="pres">
      <dgm:prSet presAssocID="{954A06EC-84A3-4096-87CC-6FC2ACBF0E06}" presName="connTx" presStyleLbl="parChTrans1D2" presStyleIdx="1" presStyleCnt="2"/>
      <dgm:spPr/>
    </dgm:pt>
    <dgm:pt modelId="{CC90649C-D568-443C-B509-B00E8F85D9BB}" type="pres">
      <dgm:prSet presAssocID="{92A644BC-194A-445F-92B4-0DB213A1A24C}" presName="root2" presStyleCnt="0"/>
      <dgm:spPr/>
    </dgm:pt>
    <dgm:pt modelId="{FA193607-DED6-4DED-9557-754F9EF4CF21}" type="pres">
      <dgm:prSet presAssocID="{92A644BC-194A-445F-92B4-0DB213A1A24C}" presName="LevelTwoTextNode" presStyleLbl="node2" presStyleIdx="1" presStyleCnt="2">
        <dgm:presLayoutVars>
          <dgm:chPref val="3"/>
        </dgm:presLayoutVars>
      </dgm:prSet>
      <dgm:spPr/>
    </dgm:pt>
    <dgm:pt modelId="{1B9BE1AB-CE5B-48D7-979B-8A98078B614C}" type="pres">
      <dgm:prSet presAssocID="{92A644BC-194A-445F-92B4-0DB213A1A24C}" presName="level3hierChild" presStyleCnt="0"/>
      <dgm:spPr/>
    </dgm:pt>
  </dgm:ptLst>
  <dgm:cxnLst>
    <dgm:cxn modelId="{FDCCB30B-4DFC-4106-93BC-300F9F760D50}" type="presOf" srcId="{21E4BC6E-F1DD-4706-91D0-D562A2962A59}" destId="{226D9317-83C6-4397-B8DE-B4B1F93410C2}" srcOrd="0" destOrd="0" presId="urn:microsoft.com/office/officeart/2008/layout/HorizontalMultiLevelHierarchy"/>
    <dgm:cxn modelId="{63C2F50D-A601-4810-8265-4F78EFEEAC61}" type="presOf" srcId="{68DE638A-BDB7-41A1-87F1-979AE65E8B53}" destId="{72E9C02A-5D79-4D3E-9CE9-E1F28FEA2C8E}" srcOrd="0" destOrd="0" presId="urn:microsoft.com/office/officeart/2008/layout/HorizontalMultiLevelHierarchy"/>
    <dgm:cxn modelId="{56830715-017F-46FC-812F-B735EBDAD102}" srcId="{21E4BC6E-F1DD-4706-91D0-D562A2962A59}" destId="{F19EA035-FAEC-4DDD-9FFD-55CC0A4756D3}" srcOrd="0" destOrd="0" parTransId="{68DE638A-BDB7-41A1-87F1-979AE65E8B53}" sibTransId="{E36D2D02-DF73-41A0-B234-8C3F6684A466}"/>
    <dgm:cxn modelId="{6505D217-992E-466F-B667-92ADBFA8C672}" srcId="{F19EA035-FAEC-4DDD-9FFD-55CC0A4756D3}" destId="{BC77770B-5604-47C1-9C56-D3B6E4C066BA}" srcOrd="0" destOrd="0" parTransId="{65CAAF8F-5BC1-4BAC-8B35-AB49D0E6403F}" sibTransId="{7A35D278-986B-4820-8732-20B317D4B544}"/>
    <dgm:cxn modelId="{8FA89728-1B91-4A3E-BA03-EAE03CEB1986}" type="presOf" srcId="{A5BDD93E-5E5C-467E-BB2C-4A3ABDF68A80}" destId="{B89DDC05-D061-485A-A665-BCC2558BBB32}" srcOrd="0" destOrd="0" presId="urn:microsoft.com/office/officeart/2008/layout/HorizontalMultiLevelHierarchy"/>
    <dgm:cxn modelId="{49D81229-FEF9-41DF-9EDE-F94CB5A20586}" type="presOf" srcId="{65CAAF8F-5BC1-4BAC-8B35-AB49D0E6403F}" destId="{C99FB012-965B-48BD-8E64-200C29C2A6D0}" srcOrd="1" destOrd="0" presId="urn:microsoft.com/office/officeart/2008/layout/HorizontalMultiLevelHierarchy"/>
    <dgm:cxn modelId="{03F0BE31-144B-45FF-9611-A52057209AE5}" type="presOf" srcId="{F19EA035-FAEC-4DDD-9FFD-55CC0A4756D3}" destId="{6025F917-5577-47DF-BA80-3DD99F55B89D}" srcOrd="0" destOrd="0" presId="urn:microsoft.com/office/officeart/2008/layout/HorizontalMultiLevelHierarchy"/>
    <dgm:cxn modelId="{77BE3B36-3FD5-49DA-87F2-63503427EBCA}" type="presOf" srcId="{78143EC2-76E7-4155-9B77-D8AE76C82C7B}" destId="{4E7D4B56-8229-4AE8-B126-98CCC894515F}" srcOrd="1" destOrd="0" presId="urn:microsoft.com/office/officeart/2008/layout/HorizontalMultiLevelHierarchy"/>
    <dgm:cxn modelId="{1FB60937-2F8D-489A-A678-E2C9867AE050}" type="presOf" srcId="{3B5E9722-1709-4C4A-9F92-5D64CE76D6E5}" destId="{562E4810-A78E-4E0B-8AF7-3B8B3E31C625}" srcOrd="0" destOrd="0" presId="urn:microsoft.com/office/officeart/2008/layout/HorizontalMultiLevelHierarchy"/>
    <dgm:cxn modelId="{EB63665C-C396-49F0-AA24-FBDFFC64875A}" type="presOf" srcId="{954A06EC-84A3-4096-87CC-6FC2ACBF0E06}" destId="{6FD9EBC8-CC57-4D75-9247-B69014619889}" srcOrd="0" destOrd="0" presId="urn:microsoft.com/office/officeart/2008/layout/HorizontalMultiLevelHierarchy"/>
    <dgm:cxn modelId="{597D324C-39B7-4143-AE91-EE6611A0C2CA}" type="presOf" srcId="{1028ACE4-2236-4FC4-9321-FBB472E20FA6}" destId="{EBBCB408-63D5-4D3A-BEBB-76FDE902B1D4}" srcOrd="0" destOrd="0" presId="urn:microsoft.com/office/officeart/2008/layout/HorizontalMultiLevelHierarchy"/>
    <dgm:cxn modelId="{03F4C17C-862D-4A71-9032-1BB9BE256FBF}" type="presOf" srcId="{954A06EC-84A3-4096-87CC-6FC2ACBF0E06}" destId="{D5F41035-7820-4156-B042-6440D43A26A2}" srcOrd="1" destOrd="0" presId="urn:microsoft.com/office/officeart/2008/layout/HorizontalMultiLevelHierarchy"/>
    <dgm:cxn modelId="{6DF42683-FDBE-459F-B52E-9C9B8242AC29}" type="presOf" srcId="{92A644BC-194A-445F-92B4-0DB213A1A24C}" destId="{FA193607-DED6-4DED-9557-754F9EF4CF21}" srcOrd="0" destOrd="0" presId="urn:microsoft.com/office/officeart/2008/layout/HorizontalMultiLevelHierarchy"/>
    <dgm:cxn modelId="{84471986-C659-44F6-9240-84D5807605D8}" type="presOf" srcId="{3B5E9722-1709-4C4A-9F92-5D64CE76D6E5}" destId="{6CD489F1-E4B4-4F37-8998-9B30D720E714}" srcOrd="1" destOrd="0" presId="urn:microsoft.com/office/officeart/2008/layout/HorizontalMultiLevelHierarchy"/>
    <dgm:cxn modelId="{3853079A-A977-4694-81FA-E311BE2D8338}" type="presOf" srcId="{68DE638A-BDB7-41A1-87F1-979AE65E8B53}" destId="{4CDFB1C1-98FA-4186-BE78-8E64B841550E}" srcOrd="1" destOrd="0" presId="urn:microsoft.com/office/officeart/2008/layout/HorizontalMultiLevelHierarchy"/>
    <dgm:cxn modelId="{8A5AA79C-457B-438B-9BB8-78893EF08B03}" type="presOf" srcId="{8C84755E-4348-4303-87E4-D5BC18940915}" destId="{701C4CFA-92B1-4E5E-A3DF-1935485E4FF4}" srcOrd="0" destOrd="0" presId="urn:microsoft.com/office/officeart/2008/layout/HorizontalMultiLevelHierarchy"/>
    <dgm:cxn modelId="{688CF2A7-E30F-496E-B358-0D8B28C1C622}" srcId="{BC77770B-5604-47C1-9C56-D3B6E4C066BA}" destId="{AC8594DB-EFF4-4221-B2A0-B735E646082E}" srcOrd="0" destOrd="0" parTransId="{A5BDD93E-5E5C-467E-BB2C-4A3ABDF68A80}" sibTransId="{01DD4CEE-46F4-432E-8F3E-24F1B16B450D}"/>
    <dgm:cxn modelId="{EFAA47A9-604C-4DDE-BF83-3D75E3436038}" type="presOf" srcId="{AC8594DB-EFF4-4221-B2A0-B735E646082E}" destId="{0B75D2F8-2736-4F4B-8FB6-A6A54CC2B789}" srcOrd="0" destOrd="0" presId="urn:microsoft.com/office/officeart/2008/layout/HorizontalMultiLevelHierarchy"/>
    <dgm:cxn modelId="{050054B4-629D-4922-9343-3F5E586A5968}" type="presOf" srcId="{65CAAF8F-5BC1-4BAC-8B35-AB49D0E6403F}" destId="{069BBAC0-AC89-4F6F-9B95-31E0137DFA1D}" srcOrd="0" destOrd="0" presId="urn:microsoft.com/office/officeart/2008/layout/HorizontalMultiLevelHierarchy"/>
    <dgm:cxn modelId="{9F6C23B7-914B-42D5-87EA-721EF3B78A3D}" type="presOf" srcId="{11C2D492-2E9D-4993-8EEA-1E4F891CA41A}" destId="{43685F76-14CC-4302-8B03-335632FC13B5}" srcOrd="0" destOrd="0" presId="urn:microsoft.com/office/officeart/2008/layout/HorizontalMultiLevelHierarchy"/>
    <dgm:cxn modelId="{630415BA-80DE-4CE5-A2FE-F8EEA32BE21D}" srcId="{F19EA035-FAEC-4DDD-9FFD-55CC0A4756D3}" destId="{11C2D492-2E9D-4993-8EEA-1E4F891CA41A}" srcOrd="1" destOrd="0" parTransId="{78143EC2-76E7-4155-9B77-D8AE76C82C7B}" sibTransId="{36E2F56C-1454-4B19-B24F-CC6FAB7486F6}"/>
    <dgm:cxn modelId="{45B577BE-286B-4287-B616-AE1DCB749EA5}" type="presOf" srcId="{A5BDD93E-5E5C-467E-BB2C-4A3ABDF68A80}" destId="{39FFE621-FE69-40DF-A582-CAD5B63609AB}" srcOrd="1" destOrd="0" presId="urn:microsoft.com/office/officeart/2008/layout/HorizontalMultiLevelHierarchy"/>
    <dgm:cxn modelId="{C15FC1CC-DCC9-45F1-870E-5B1F51D9E3CA}" srcId="{1028ACE4-2236-4FC4-9321-FBB472E20FA6}" destId="{21E4BC6E-F1DD-4706-91D0-D562A2962A59}" srcOrd="0" destOrd="0" parTransId="{5AB735C8-A4D1-48FB-89A4-D9E7E01CD6ED}" sibTransId="{AA6A7F50-E7B1-4486-962F-69E56A6E041F}"/>
    <dgm:cxn modelId="{01F9D0D8-AC92-4EA3-A5DC-89FF4E63AD97}" srcId="{BC77770B-5604-47C1-9C56-D3B6E4C066BA}" destId="{8C84755E-4348-4303-87E4-D5BC18940915}" srcOrd="1" destOrd="0" parTransId="{3B5E9722-1709-4C4A-9F92-5D64CE76D6E5}" sibTransId="{BCFBAD00-7F37-4F16-B166-E3E0BA823C66}"/>
    <dgm:cxn modelId="{7F1E86E2-123A-4F38-A282-0C8432FBF800}" type="presOf" srcId="{78143EC2-76E7-4155-9B77-D8AE76C82C7B}" destId="{546B7D91-7952-4FEF-9E61-18B424F08F86}" srcOrd="0" destOrd="0" presId="urn:microsoft.com/office/officeart/2008/layout/HorizontalMultiLevelHierarchy"/>
    <dgm:cxn modelId="{CA83DBEA-2A66-4429-A40D-53CDC5721255}" type="presOf" srcId="{BC77770B-5604-47C1-9C56-D3B6E4C066BA}" destId="{7A60834F-D9B6-42BC-A0B7-72871373392C}" srcOrd="0" destOrd="0" presId="urn:microsoft.com/office/officeart/2008/layout/HorizontalMultiLevelHierarchy"/>
    <dgm:cxn modelId="{647735F1-6EB6-4B60-9FC4-477443928809}" srcId="{21E4BC6E-F1DD-4706-91D0-D562A2962A59}" destId="{92A644BC-194A-445F-92B4-0DB213A1A24C}" srcOrd="1" destOrd="0" parTransId="{954A06EC-84A3-4096-87CC-6FC2ACBF0E06}" sibTransId="{DF54D2C5-8EDB-42A7-83F2-42521851A76A}"/>
    <dgm:cxn modelId="{16D7019B-61A5-48CF-99FD-718F6482CB1C}" type="presParOf" srcId="{EBBCB408-63D5-4D3A-BEBB-76FDE902B1D4}" destId="{4D1C6C16-7BD4-41DF-96E9-5061F3772A9F}" srcOrd="0" destOrd="0" presId="urn:microsoft.com/office/officeart/2008/layout/HorizontalMultiLevelHierarchy"/>
    <dgm:cxn modelId="{0586EAFE-AB15-4667-A86C-8F6C90310FA5}" type="presParOf" srcId="{4D1C6C16-7BD4-41DF-96E9-5061F3772A9F}" destId="{226D9317-83C6-4397-B8DE-B4B1F93410C2}" srcOrd="0" destOrd="0" presId="urn:microsoft.com/office/officeart/2008/layout/HorizontalMultiLevelHierarchy"/>
    <dgm:cxn modelId="{7D70AE7D-4588-4FC0-91BC-8A107A2C6027}" type="presParOf" srcId="{4D1C6C16-7BD4-41DF-96E9-5061F3772A9F}" destId="{CD18ACEC-CB7C-4BB6-90D0-DF22B0B02779}" srcOrd="1" destOrd="0" presId="urn:microsoft.com/office/officeart/2008/layout/HorizontalMultiLevelHierarchy"/>
    <dgm:cxn modelId="{795075E3-F1A7-4122-9834-F18B9E70E200}" type="presParOf" srcId="{CD18ACEC-CB7C-4BB6-90D0-DF22B0B02779}" destId="{72E9C02A-5D79-4D3E-9CE9-E1F28FEA2C8E}" srcOrd="0" destOrd="0" presId="urn:microsoft.com/office/officeart/2008/layout/HorizontalMultiLevelHierarchy"/>
    <dgm:cxn modelId="{98A83122-9195-48F4-8385-03FBBAC6EA4C}" type="presParOf" srcId="{72E9C02A-5D79-4D3E-9CE9-E1F28FEA2C8E}" destId="{4CDFB1C1-98FA-4186-BE78-8E64B841550E}" srcOrd="0" destOrd="0" presId="urn:microsoft.com/office/officeart/2008/layout/HorizontalMultiLevelHierarchy"/>
    <dgm:cxn modelId="{12E1620F-1FAB-4B4A-B341-87233E034BDA}" type="presParOf" srcId="{CD18ACEC-CB7C-4BB6-90D0-DF22B0B02779}" destId="{5B3F0F81-3A96-4F97-85A5-59CE449B0DA1}" srcOrd="1" destOrd="0" presId="urn:microsoft.com/office/officeart/2008/layout/HorizontalMultiLevelHierarchy"/>
    <dgm:cxn modelId="{D96D3F9C-3FB9-4262-A9CC-85B556AAD381}" type="presParOf" srcId="{5B3F0F81-3A96-4F97-85A5-59CE449B0DA1}" destId="{6025F917-5577-47DF-BA80-3DD99F55B89D}" srcOrd="0" destOrd="0" presId="urn:microsoft.com/office/officeart/2008/layout/HorizontalMultiLevelHierarchy"/>
    <dgm:cxn modelId="{522B3ED4-9991-4879-93E7-3A5E0B861D53}" type="presParOf" srcId="{5B3F0F81-3A96-4F97-85A5-59CE449B0DA1}" destId="{B5B61695-7FF4-4941-A08C-4BEA21A8D316}" srcOrd="1" destOrd="0" presId="urn:microsoft.com/office/officeart/2008/layout/HorizontalMultiLevelHierarchy"/>
    <dgm:cxn modelId="{03B2A7F2-015D-4564-A108-204793E2BC68}" type="presParOf" srcId="{B5B61695-7FF4-4941-A08C-4BEA21A8D316}" destId="{069BBAC0-AC89-4F6F-9B95-31E0137DFA1D}" srcOrd="0" destOrd="0" presId="urn:microsoft.com/office/officeart/2008/layout/HorizontalMultiLevelHierarchy"/>
    <dgm:cxn modelId="{92B4158E-4CD2-42BE-9B82-98F360141BDC}" type="presParOf" srcId="{069BBAC0-AC89-4F6F-9B95-31E0137DFA1D}" destId="{C99FB012-965B-48BD-8E64-200C29C2A6D0}" srcOrd="0" destOrd="0" presId="urn:microsoft.com/office/officeart/2008/layout/HorizontalMultiLevelHierarchy"/>
    <dgm:cxn modelId="{2B0B4603-FFF5-4CAF-B96C-1A605D59E634}" type="presParOf" srcId="{B5B61695-7FF4-4941-A08C-4BEA21A8D316}" destId="{64012B87-6FAC-46D5-931D-7DDE0FD2BA55}" srcOrd="1" destOrd="0" presId="urn:microsoft.com/office/officeart/2008/layout/HorizontalMultiLevelHierarchy"/>
    <dgm:cxn modelId="{331EEA59-1F85-4938-BABD-41AB898131A6}" type="presParOf" srcId="{64012B87-6FAC-46D5-931D-7DDE0FD2BA55}" destId="{7A60834F-D9B6-42BC-A0B7-72871373392C}" srcOrd="0" destOrd="0" presId="urn:microsoft.com/office/officeart/2008/layout/HorizontalMultiLevelHierarchy"/>
    <dgm:cxn modelId="{37085460-9047-448E-8A4E-3567A22C6A39}" type="presParOf" srcId="{64012B87-6FAC-46D5-931D-7DDE0FD2BA55}" destId="{9CAF1BCD-EB56-4CFE-8072-521D06A8FB6B}" srcOrd="1" destOrd="0" presId="urn:microsoft.com/office/officeart/2008/layout/HorizontalMultiLevelHierarchy"/>
    <dgm:cxn modelId="{588EDAE8-03C0-4E02-8BFC-0CBF9E0C020E}" type="presParOf" srcId="{9CAF1BCD-EB56-4CFE-8072-521D06A8FB6B}" destId="{B89DDC05-D061-485A-A665-BCC2558BBB32}" srcOrd="0" destOrd="0" presId="urn:microsoft.com/office/officeart/2008/layout/HorizontalMultiLevelHierarchy"/>
    <dgm:cxn modelId="{BF107C15-5E98-4652-BA78-F52E6E651D72}" type="presParOf" srcId="{B89DDC05-D061-485A-A665-BCC2558BBB32}" destId="{39FFE621-FE69-40DF-A582-CAD5B63609AB}" srcOrd="0" destOrd="0" presId="urn:microsoft.com/office/officeart/2008/layout/HorizontalMultiLevelHierarchy"/>
    <dgm:cxn modelId="{70AA0D9F-FD84-44B8-B5C4-E8AA907AEE1B}" type="presParOf" srcId="{9CAF1BCD-EB56-4CFE-8072-521D06A8FB6B}" destId="{F9B03B1A-8D23-47EC-8C5B-E65AA3F2479C}" srcOrd="1" destOrd="0" presId="urn:microsoft.com/office/officeart/2008/layout/HorizontalMultiLevelHierarchy"/>
    <dgm:cxn modelId="{989C8864-840A-44CD-9F7E-6B125B4B8CB7}" type="presParOf" srcId="{F9B03B1A-8D23-47EC-8C5B-E65AA3F2479C}" destId="{0B75D2F8-2736-4F4B-8FB6-A6A54CC2B789}" srcOrd="0" destOrd="0" presId="urn:microsoft.com/office/officeart/2008/layout/HorizontalMultiLevelHierarchy"/>
    <dgm:cxn modelId="{20755F92-6C5F-4680-B50E-ED3C9BF9E479}" type="presParOf" srcId="{F9B03B1A-8D23-47EC-8C5B-E65AA3F2479C}" destId="{5956E207-DF8A-46C6-AE96-7902A85535D3}" srcOrd="1" destOrd="0" presId="urn:microsoft.com/office/officeart/2008/layout/HorizontalMultiLevelHierarchy"/>
    <dgm:cxn modelId="{40BCAEAC-CE6A-461F-BBB2-4202DEE17AEE}" type="presParOf" srcId="{9CAF1BCD-EB56-4CFE-8072-521D06A8FB6B}" destId="{562E4810-A78E-4E0B-8AF7-3B8B3E31C625}" srcOrd="2" destOrd="0" presId="urn:microsoft.com/office/officeart/2008/layout/HorizontalMultiLevelHierarchy"/>
    <dgm:cxn modelId="{4E22DC34-D50F-4983-8D7B-D0F6948C2AAD}" type="presParOf" srcId="{562E4810-A78E-4E0B-8AF7-3B8B3E31C625}" destId="{6CD489F1-E4B4-4F37-8998-9B30D720E714}" srcOrd="0" destOrd="0" presId="urn:microsoft.com/office/officeart/2008/layout/HorizontalMultiLevelHierarchy"/>
    <dgm:cxn modelId="{0BEF0A01-5B56-4773-8A1E-A95B831400A5}" type="presParOf" srcId="{9CAF1BCD-EB56-4CFE-8072-521D06A8FB6B}" destId="{FC69EC2C-354B-4FBA-927D-1CB5AD102C2C}" srcOrd="3" destOrd="0" presId="urn:microsoft.com/office/officeart/2008/layout/HorizontalMultiLevelHierarchy"/>
    <dgm:cxn modelId="{4FB1CADA-16C5-429B-B15D-AE9E10624133}" type="presParOf" srcId="{FC69EC2C-354B-4FBA-927D-1CB5AD102C2C}" destId="{701C4CFA-92B1-4E5E-A3DF-1935485E4FF4}" srcOrd="0" destOrd="0" presId="urn:microsoft.com/office/officeart/2008/layout/HorizontalMultiLevelHierarchy"/>
    <dgm:cxn modelId="{BFE6C3EC-036B-4787-845E-55D6A657C785}" type="presParOf" srcId="{FC69EC2C-354B-4FBA-927D-1CB5AD102C2C}" destId="{DF6D8679-EA8C-4600-95DB-E797784F5652}" srcOrd="1" destOrd="0" presId="urn:microsoft.com/office/officeart/2008/layout/HorizontalMultiLevelHierarchy"/>
    <dgm:cxn modelId="{A6A667CD-B6B8-47FD-8912-9426AD745834}" type="presParOf" srcId="{B5B61695-7FF4-4941-A08C-4BEA21A8D316}" destId="{546B7D91-7952-4FEF-9E61-18B424F08F86}" srcOrd="2" destOrd="0" presId="urn:microsoft.com/office/officeart/2008/layout/HorizontalMultiLevelHierarchy"/>
    <dgm:cxn modelId="{C5A4190E-8AF3-426F-AFED-0B5732F680ED}" type="presParOf" srcId="{546B7D91-7952-4FEF-9E61-18B424F08F86}" destId="{4E7D4B56-8229-4AE8-B126-98CCC894515F}" srcOrd="0" destOrd="0" presId="urn:microsoft.com/office/officeart/2008/layout/HorizontalMultiLevelHierarchy"/>
    <dgm:cxn modelId="{3A25B940-8841-41BA-B4FF-00B18EB8889D}" type="presParOf" srcId="{B5B61695-7FF4-4941-A08C-4BEA21A8D316}" destId="{F977335C-4D82-4997-9F24-0C6A3E443ABE}" srcOrd="3" destOrd="0" presId="urn:microsoft.com/office/officeart/2008/layout/HorizontalMultiLevelHierarchy"/>
    <dgm:cxn modelId="{6432FCFA-78D0-445F-9788-30B5785CC917}" type="presParOf" srcId="{F977335C-4D82-4997-9F24-0C6A3E443ABE}" destId="{43685F76-14CC-4302-8B03-335632FC13B5}" srcOrd="0" destOrd="0" presId="urn:microsoft.com/office/officeart/2008/layout/HorizontalMultiLevelHierarchy"/>
    <dgm:cxn modelId="{59ADA988-E122-43B5-BEB1-C050F6A05715}" type="presParOf" srcId="{F977335C-4D82-4997-9F24-0C6A3E443ABE}" destId="{3C203AB5-31F5-4DAF-B01B-98F31A579079}" srcOrd="1" destOrd="0" presId="urn:microsoft.com/office/officeart/2008/layout/HorizontalMultiLevelHierarchy"/>
    <dgm:cxn modelId="{AF2D70BD-BE2A-4025-B18C-C47EBAB0B744}" type="presParOf" srcId="{CD18ACEC-CB7C-4BB6-90D0-DF22B0B02779}" destId="{6FD9EBC8-CC57-4D75-9247-B69014619889}" srcOrd="2" destOrd="0" presId="urn:microsoft.com/office/officeart/2008/layout/HorizontalMultiLevelHierarchy"/>
    <dgm:cxn modelId="{403D3937-8B7C-4996-A0E3-A018E6BC35C1}" type="presParOf" srcId="{6FD9EBC8-CC57-4D75-9247-B69014619889}" destId="{D5F41035-7820-4156-B042-6440D43A26A2}" srcOrd="0" destOrd="0" presId="urn:microsoft.com/office/officeart/2008/layout/HorizontalMultiLevelHierarchy"/>
    <dgm:cxn modelId="{4443AE94-2FBA-4F41-8E95-36BE7BB0225B}" type="presParOf" srcId="{CD18ACEC-CB7C-4BB6-90D0-DF22B0B02779}" destId="{CC90649C-D568-443C-B509-B00E8F85D9BB}" srcOrd="3" destOrd="0" presId="urn:microsoft.com/office/officeart/2008/layout/HorizontalMultiLevelHierarchy"/>
    <dgm:cxn modelId="{53CE8B8C-828D-480E-A473-6B6DC64FC7C1}" type="presParOf" srcId="{CC90649C-D568-443C-B509-B00E8F85D9BB}" destId="{FA193607-DED6-4DED-9557-754F9EF4CF21}" srcOrd="0" destOrd="0" presId="urn:microsoft.com/office/officeart/2008/layout/HorizontalMultiLevelHierarchy"/>
    <dgm:cxn modelId="{3A822F93-D2AE-4CE7-8580-A99B5E852995}" type="presParOf" srcId="{CC90649C-D568-443C-B509-B00E8F85D9BB}" destId="{1B9BE1AB-CE5B-48D7-979B-8A98078B614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9EBC8-CC57-4D75-9247-B69014619889}">
      <dsp:nvSpPr>
        <dsp:cNvPr id="0" name=""/>
        <dsp:cNvSpPr/>
      </dsp:nvSpPr>
      <dsp:spPr>
        <a:xfrm>
          <a:off x="699832" y="2097881"/>
          <a:ext cx="458100" cy="436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9050" y="0"/>
              </a:lnTo>
              <a:lnTo>
                <a:pt x="229050" y="436452"/>
              </a:lnTo>
              <a:lnTo>
                <a:pt x="458100" y="4364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13064" y="2300288"/>
        <a:ext cx="31636" cy="31636"/>
      </dsp:txXfrm>
    </dsp:sp>
    <dsp:sp modelId="{546B7D91-7952-4FEF-9E61-18B424F08F86}">
      <dsp:nvSpPr>
        <dsp:cNvPr id="0" name=""/>
        <dsp:cNvSpPr/>
      </dsp:nvSpPr>
      <dsp:spPr>
        <a:xfrm>
          <a:off x="3448435" y="1661428"/>
          <a:ext cx="458100" cy="436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9050" y="0"/>
              </a:lnTo>
              <a:lnTo>
                <a:pt x="229050" y="436452"/>
              </a:lnTo>
              <a:lnTo>
                <a:pt x="458100" y="4364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61667" y="1863836"/>
        <a:ext cx="31636" cy="31636"/>
      </dsp:txXfrm>
    </dsp:sp>
    <dsp:sp modelId="{562E4810-A78E-4E0B-8AF7-3B8B3E31C625}">
      <dsp:nvSpPr>
        <dsp:cNvPr id="0" name=""/>
        <dsp:cNvSpPr/>
      </dsp:nvSpPr>
      <dsp:spPr>
        <a:xfrm>
          <a:off x="6197038" y="1224976"/>
          <a:ext cx="458100" cy="436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9050" y="0"/>
              </a:lnTo>
              <a:lnTo>
                <a:pt x="229050" y="436452"/>
              </a:lnTo>
              <a:lnTo>
                <a:pt x="458100" y="4364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10270" y="1427384"/>
        <a:ext cx="31636" cy="31636"/>
      </dsp:txXfrm>
    </dsp:sp>
    <dsp:sp modelId="{B89DDC05-D061-485A-A665-BCC2558BBB32}">
      <dsp:nvSpPr>
        <dsp:cNvPr id="0" name=""/>
        <dsp:cNvSpPr/>
      </dsp:nvSpPr>
      <dsp:spPr>
        <a:xfrm>
          <a:off x="6197038" y="788523"/>
          <a:ext cx="458100" cy="436452"/>
        </a:xfrm>
        <a:custGeom>
          <a:avLst/>
          <a:gdLst/>
          <a:ahLst/>
          <a:cxnLst/>
          <a:rect l="0" t="0" r="0" b="0"/>
          <a:pathLst>
            <a:path>
              <a:moveTo>
                <a:pt x="0" y="436452"/>
              </a:moveTo>
              <a:lnTo>
                <a:pt x="229050" y="436452"/>
              </a:lnTo>
              <a:lnTo>
                <a:pt x="229050" y="0"/>
              </a:lnTo>
              <a:lnTo>
                <a:pt x="458100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10270" y="990931"/>
        <a:ext cx="31636" cy="31636"/>
      </dsp:txXfrm>
    </dsp:sp>
    <dsp:sp modelId="{069BBAC0-AC89-4F6F-9B95-31E0137DFA1D}">
      <dsp:nvSpPr>
        <dsp:cNvPr id="0" name=""/>
        <dsp:cNvSpPr/>
      </dsp:nvSpPr>
      <dsp:spPr>
        <a:xfrm>
          <a:off x="3448435" y="1224976"/>
          <a:ext cx="458100" cy="436452"/>
        </a:xfrm>
        <a:custGeom>
          <a:avLst/>
          <a:gdLst/>
          <a:ahLst/>
          <a:cxnLst/>
          <a:rect l="0" t="0" r="0" b="0"/>
          <a:pathLst>
            <a:path>
              <a:moveTo>
                <a:pt x="0" y="436452"/>
              </a:moveTo>
              <a:lnTo>
                <a:pt x="229050" y="436452"/>
              </a:lnTo>
              <a:lnTo>
                <a:pt x="229050" y="0"/>
              </a:lnTo>
              <a:lnTo>
                <a:pt x="458100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61667" y="1427384"/>
        <a:ext cx="31636" cy="31636"/>
      </dsp:txXfrm>
    </dsp:sp>
    <dsp:sp modelId="{72E9C02A-5D79-4D3E-9CE9-E1F28FEA2C8E}">
      <dsp:nvSpPr>
        <dsp:cNvPr id="0" name=""/>
        <dsp:cNvSpPr/>
      </dsp:nvSpPr>
      <dsp:spPr>
        <a:xfrm>
          <a:off x="699832" y="1661428"/>
          <a:ext cx="458100" cy="436452"/>
        </a:xfrm>
        <a:custGeom>
          <a:avLst/>
          <a:gdLst/>
          <a:ahLst/>
          <a:cxnLst/>
          <a:rect l="0" t="0" r="0" b="0"/>
          <a:pathLst>
            <a:path>
              <a:moveTo>
                <a:pt x="0" y="436452"/>
              </a:moveTo>
              <a:lnTo>
                <a:pt x="229050" y="436452"/>
              </a:lnTo>
              <a:lnTo>
                <a:pt x="229050" y="0"/>
              </a:lnTo>
              <a:lnTo>
                <a:pt x="45810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13064" y="1863836"/>
        <a:ext cx="31636" cy="31636"/>
      </dsp:txXfrm>
    </dsp:sp>
    <dsp:sp modelId="{226D9317-83C6-4397-B8DE-B4B1F93410C2}">
      <dsp:nvSpPr>
        <dsp:cNvPr id="0" name=""/>
        <dsp:cNvSpPr/>
      </dsp:nvSpPr>
      <dsp:spPr>
        <a:xfrm rot="16200000">
          <a:off x="-1487024" y="1748719"/>
          <a:ext cx="3675389" cy="6983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Financial Markets</a:t>
          </a:r>
        </a:p>
      </dsp:txBody>
      <dsp:txXfrm>
        <a:off x="-1487024" y="1748719"/>
        <a:ext cx="3675389" cy="698323"/>
      </dsp:txXfrm>
    </dsp:sp>
    <dsp:sp modelId="{6025F917-5577-47DF-BA80-3DD99F55B89D}">
      <dsp:nvSpPr>
        <dsp:cNvPr id="0" name=""/>
        <dsp:cNvSpPr/>
      </dsp:nvSpPr>
      <dsp:spPr>
        <a:xfrm>
          <a:off x="1157932" y="1312266"/>
          <a:ext cx="2290502" cy="6983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Investing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(Long Term)</a:t>
          </a:r>
        </a:p>
      </dsp:txBody>
      <dsp:txXfrm>
        <a:off x="1157932" y="1312266"/>
        <a:ext cx="2290502" cy="698323"/>
      </dsp:txXfrm>
    </dsp:sp>
    <dsp:sp modelId="{7A60834F-D9B6-42BC-A0B7-72871373392C}">
      <dsp:nvSpPr>
        <dsp:cNvPr id="0" name=""/>
        <dsp:cNvSpPr/>
      </dsp:nvSpPr>
      <dsp:spPr>
        <a:xfrm>
          <a:off x="3906535" y="875814"/>
          <a:ext cx="2290502" cy="6983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Active</a:t>
          </a:r>
        </a:p>
      </dsp:txBody>
      <dsp:txXfrm>
        <a:off x="3906535" y="875814"/>
        <a:ext cx="2290502" cy="698323"/>
      </dsp:txXfrm>
    </dsp:sp>
    <dsp:sp modelId="{0B75D2F8-2736-4F4B-8FB6-A6A54CC2B789}">
      <dsp:nvSpPr>
        <dsp:cNvPr id="0" name=""/>
        <dsp:cNvSpPr/>
      </dsp:nvSpPr>
      <dsp:spPr>
        <a:xfrm>
          <a:off x="6655138" y="439361"/>
          <a:ext cx="2290502" cy="6983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Fundamental (Intuitive)</a:t>
          </a:r>
        </a:p>
      </dsp:txBody>
      <dsp:txXfrm>
        <a:off x="6655138" y="439361"/>
        <a:ext cx="2290502" cy="698323"/>
      </dsp:txXfrm>
    </dsp:sp>
    <dsp:sp modelId="{701C4CFA-92B1-4E5E-A3DF-1935485E4FF4}">
      <dsp:nvSpPr>
        <dsp:cNvPr id="0" name=""/>
        <dsp:cNvSpPr/>
      </dsp:nvSpPr>
      <dsp:spPr>
        <a:xfrm>
          <a:off x="6655138" y="1312266"/>
          <a:ext cx="2290502" cy="6983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Quantitative (Scientific)</a:t>
          </a:r>
        </a:p>
      </dsp:txBody>
      <dsp:txXfrm>
        <a:off x="6655138" y="1312266"/>
        <a:ext cx="2290502" cy="698323"/>
      </dsp:txXfrm>
    </dsp:sp>
    <dsp:sp modelId="{43685F76-14CC-4302-8B03-335632FC13B5}">
      <dsp:nvSpPr>
        <dsp:cNvPr id="0" name=""/>
        <dsp:cNvSpPr/>
      </dsp:nvSpPr>
      <dsp:spPr>
        <a:xfrm>
          <a:off x="3906535" y="1748719"/>
          <a:ext cx="2290502" cy="6983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Passive</a:t>
          </a:r>
        </a:p>
      </dsp:txBody>
      <dsp:txXfrm>
        <a:off x="3906535" y="1748719"/>
        <a:ext cx="2290502" cy="698323"/>
      </dsp:txXfrm>
    </dsp:sp>
    <dsp:sp modelId="{FA193607-DED6-4DED-9557-754F9EF4CF21}">
      <dsp:nvSpPr>
        <dsp:cNvPr id="0" name=""/>
        <dsp:cNvSpPr/>
      </dsp:nvSpPr>
      <dsp:spPr>
        <a:xfrm>
          <a:off x="1157932" y="2185171"/>
          <a:ext cx="2290502" cy="6983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Trading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(Short Term)</a:t>
          </a:r>
        </a:p>
      </dsp:txBody>
      <dsp:txXfrm>
        <a:off x="1157932" y="2185171"/>
        <a:ext cx="2290502" cy="6983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8D168-0331-497D-A89A-9B654C65A8E2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BC37F1-185E-4EA4-A2EC-E835FBC01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5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85A86-5F4D-4EB8-A22F-45AF8AE266A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85A86-5F4D-4EB8-A22F-45AF8AE266A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85A86-5F4D-4EB8-A22F-45AF8AE266A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85A86-5F4D-4EB8-A22F-45AF8AE266A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ADED-BF5D-41B6-B1D5-738C2ACFAD8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7CA1-19F7-4042-A02D-AAFC7760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ADED-BF5D-41B6-B1D5-738C2ACFAD8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7CA1-19F7-4042-A02D-AAFC7760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ADED-BF5D-41B6-B1D5-738C2ACFAD8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7CA1-19F7-4042-A02D-AAFC7760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96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ADED-BF5D-41B6-B1D5-738C2ACFAD8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7CA1-19F7-4042-A02D-AAFC7760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06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ADED-BF5D-41B6-B1D5-738C2ACFAD8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7CA1-19F7-4042-A02D-AAFC7760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35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ADED-BF5D-41B6-B1D5-738C2ACFAD8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7CA1-19F7-4042-A02D-AAFC7760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09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ADED-BF5D-41B6-B1D5-738C2ACFAD8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7CA1-19F7-4042-A02D-AAFC7760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82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ADED-BF5D-41B6-B1D5-738C2ACFAD8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7CA1-19F7-4042-A02D-AAFC7760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71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ADED-BF5D-41B6-B1D5-738C2ACFAD8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7CA1-19F7-4042-A02D-AAFC7760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57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ADED-BF5D-41B6-B1D5-738C2ACFAD8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7CA1-19F7-4042-A02D-AAFC7760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4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ADED-BF5D-41B6-B1D5-738C2ACFAD8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7CA1-19F7-4042-A02D-AAFC7760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9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CADED-BF5D-41B6-B1D5-738C2ACFAD81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97CA1-19F7-4042-A02D-AAFC776079D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2123291961,&quot;Placement&quot;:&quot;Footer&quot;,&quot;Top&quot;:520.68866,&quot;Left&quot;:402.385834,&quot;SlideWidth&quot;:960,&quot;SlideHeight&quot;:540}">
            <a:extLst>
              <a:ext uri="{FF2B5EF4-FFF2-40B4-BE49-F238E27FC236}">
                <a16:creationId xmlns:a16="http://schemas.microsoft.com/office/drawing/2014/main" id="{B1A18BA8-B1B3-4A7D-B81E-424D365996D5}"/>
              </a:ext>
            </a:extLst>
          </p:cNvPr>
          <p:cNvSpPr txBox="1"/>
          <p:nvPr userDrawn="1"/>
        </p:nvSpPr>
        <p:spPr>
          <a:xfrm>
            <a:off x="5110300" y="6612746"/>
            <a:ext cx="1971400" cy="24525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00"/>
                </a:solidFill>
                <a:latin typeface="Calibri" panose="020F0502020204030204" pitchFamily="34" charset="0"/>
              </a:rPr>
              <a:t>Information Classification: GENERAL</a:t>
            </a:r>
          </a:p>
        </p:txBody>
      </p:sp>
    </p:spTree>
    <p:extLst>
      <p:ext uri="{BB962C8B-B14F-4D97-AF65-F5344CB8AC3E}">
        <p14:creationId xmlns:p14="http://schemas.microsoft.com/office/powerpoint/2010/main" val="2638384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png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you can become a financial data scientist (quant)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 build optimal portfolios like a Wall Street professional</a:t>
            </a:r>
          </a:p>
        </p:txBody>
      </p:sp>
    </p:spTree>
    <p:extLst>
      <p:ext uri="{BB962C8B-B14F-4D97-AF65-F5344CB8AC3E}">
        <p14:creationId xmlns:p14="http://schemas.microsoft.com/office/powerpoint/2010/main" val="1730983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of Johnny, mom and pop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76" y="1787071"/>
            <a:ext cx="11315748" cy="4044778"/>
          </a:xfrm>
        </p:spPr>
      </p:pic>
    </p:spTree>
    <p:extLst>
      <p:ext uri="{BB962C8B-B14F-4D97-AF65-F5344CB8AC3E}">
        <p14:creationId xmlns:p14="http://schemas.microsoft.com/office/powerpoint/2010/main" val="1992583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1298987"/>
              </p:ext>
            </p:extLst>
          </p:nvPr>
        </p:nvGraphicFramePr>
        <p:xfrm>
          <a:off x="14537" y="1497931"/>
          <a:ext cx="11819653" cy="5157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Worksheet" r:id="rId3" imgW="7724657" imgH="3057659" progId="Excel.Sheet.8">
                  <p:embed/>
                </p:oleObj>
              </mc:Choice>
              <mc:Fallback>
                <p:oleObj name="Worksheet" r:id="rId3" imgW="7724657" imgH="3057659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37" y="1497931"/>
                        <a:ext cx="11819653" cy="51570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portfolio theory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187070" y="595245"/>
            <a:ext cx="1838739" cy="145884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Not all portfolios are optimal!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685717" y="3863939"/>
            <a:ext cx="1717590" cy="381985"/>
            <a:chOff x="4114800" y="4876800"/>
            <a:chExt cx="1600200" cy="228600"/>
          </a:xfrm>
        </p:grpSpPr>
        <p:sp>
          <p:nvSpPr>
            <p:cNvPr id="8" name="TextBox 7"/>
            <p:cNvSpPr txBox="1"/>
            <p:nvPr/>
          </p:nvSpPr>
          <p:spPr>
            <a:xfrm>
              <a:off x="4572000" y="4876800"/>
              <a:ext cx="1143000" cy="215444"/>
            </a:xfrm>
            <a:prstGeom prst="rect">
              <a:avLst/>
            </a:prstGeom>
            <a:noFill/>
            <a:ln w="25400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Sub-optimal portfolio</a:t>
              </a:r>
            </a:p>
          </p:txBody>
        </p:sp>
        <p:cxnSp>
          <p:nvCxnSpPr>
            <p:cNvPr id="9" name="Straight Arrow Connector 8"/>
            <p:cNvCxnSpPr>
              <a:stCxn id="8" idx="1"/>
            </p:cNvCxnSpPr>
            <p:nvPr/>
          </p:nvCxnSpPr>
          <p:spPr>
            <a:xfrm rot="10800000" flipV="1">
              <a:off x="4114800" y="4984522"/>
              <a:ext cx="457200" cy="120878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/>
          <p:cNvCxnSpPr>
            <a:cxnSpLocks/>
          </p:cNvCxnSpPr>
          <p:nvPr/>
        </p:nvCxnSpPr>
        <p:spPr>
          <a:xfrm>
            <a:off x="4737138" y="4245924"/>
            <a:ext cx="0" cy="1159127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>
          <a:xfrm flipH="1">
            <a:off x="2623930" y="4245924"/>
            <a:ext cx="2113208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2623930" y="4245924"/>
            <a:ext cx="0" cy="1159127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 flipV="1">
            <a:off x="4737138" y="3631096"/>
            <a:ext cx="0" cy="563584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AA24EB9-9F5C-44FE-94FA-4B0CB8B87327}"/>
              </a:ext>
            </a:extLst>
          </p:cNvPr>
          <p:cNvSpPr txBox="1"/>
          <p:nvPr/>
        </p:nvSpPr>
        <p:spPr>
          <a:xfrm>
            <a:off x="7797800" y="3998221"/>
            <a:ext cx="3228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1651AD-EE91-4D03-A23D-B61310AD634C}"/>
              </a:ext>
            </a:extLst>
          </p:cNvPr>
          <p:cNvSpPr txBox="1"/>
          <p:nvPr/>
        </p:nvSpPr>
        <p:spPr>
          <a:xfrm>
            <a:off x="8199620" y="4321834"/>
            <a:ext cx="268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Diversification works!!!</a:t>
            </a:r>
          </a:p>
        </p:txBody>
      </p:sp>
    </p:spTree>
    <p:extLst>
      <p:ext uri="{BB962C8B-B14F-4D97-AF65-F5344CB8AC3E}">
        <p14:creationId xmlns:p14="http://schemas.microsoft.com/office/powerpoint/2010/main" val="1622515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Noble prize quality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Markovitz</a:t>
            </a:r>
            <a:r>
              <a:rPr lang="en-US" dirty="0"/>
              <a:t> portfolio theory, 1952</a:t>
            </a:r>
          </a:p>
          <a:p>
            <a:r>
              <a:rPr lang="en-US" dirty="0"/>
              <a:t>Sharpe-</a:t>
            </a:r>
            <a:r>
              <a:rPr lang="en-US" dirty="0" err="1"/>
              <a:t>Lintner</a:t>
            </a:r>
            <a:r>
              <a:rPr lang="en-US" dirty="0"/>
              <a:t>-Black CAPM (one factor model), 1964</a:t>
            </a:r>
          </a:p>
          <a:p>
            <a:r>
              <a:rPr lang="en-US" dirty="0" err="1"/>
              <a:t>Fama</a:t>
            </a:r>
            <a:r>
              <a:rPr lang="en-US" dirty="0"/>
              <a:t>-French (3 factor model), 1993</a:t>
            </a:r>
          </a:p>
          <a:p>
            <a:r>
              <a:rPr lang="en-US" dirty="0" err="1"/>
              <a:t>Carhart</a:t>
            </a:r>
            <a:r>
              <a:rPr lang="en-US" dirty="0"/>
              <a:t> (4 factors), 1997</a:t>
            </a:r>
          </a:p>
          <a:p>
            <a:r>
              <a:rPr lang="en-US" dirty="0"/>
              <a:t>AQR Cliff </a:t>
            </a:r>
            <a:r>
              <a:rPr lang="en-US" dirty="0" err="1"/>
              <a:t>Asness</a:t>
            </a:r>
            <a:r>
              <a:rPr lang="en-US" dirty="0"/>
              <a:t> (6/5 factors), 2015</a:t>
            </a:r>
          </a:p>
          <a:p>
            <a:r>
              <a:rPr lang="en-US" dirty="0"/>
              <a:t>MSCI (16 global factors + country + industries), 2016</a:t>
            </a:r>
          </a:p>
          <a:p>
            <a:endParaRPr lang="en-US" dirty="0"/>
          </a:p>
          <a:p>
            <a:r>
              <a:rPr lang="en-US" sz="2800" dirty="0"/>
              <a:t>Almost 70 years of research following the scientific method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064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Nobel Prize Research: Iterative Process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C40E0-C535-43F6-A4CF-0ED3164330A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828800" y="1828800"/>
            <a:ext cx="3886200" cy="4343400"/>
          </a:xfrm>
          <a:ln>
            <a:solidFill>
              <a:schemeClr val="accent1">
                <a:shade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Most frequently studied fundamental models</a:t>
            </a:r>
          </a:p>
          <a:p>
            <a:pPr marL="457200" indent="-457200">
              <a:buAutoNum type="arabicPeriod"/>
            </a:pPr>
            <a:r>
              <a:rPr lang="en-US" sz="1600" dirty="0"/>
              <a:t>CAPM (Sharpe 1964)</a:t>
            </a:r>
          </a:p>
          <a:p>
            <a:pPr marL="800100" lvl="1"/>
            <a:r>
              <a:rPr lang="en-US" sz="1200" dirty="0"/>
              <a:t>Only  market excess returns explain any asset’s returns</a:t>
            </a:r>
          </a:p>
          <a:p>
            <a:pPr marL="800100" lvl="1"/>
            <a:endParaRPr lang="en-US" sz="1200" dirty="0"/>
          </a:p>
          <a:p>
            <a:pPr marL="800100" lvl="1"/>
            <a:endParaRPr lang="en-US" sz="1200" dirty="0"/>
          </a:p>
          <a:p>
            <a:pPr marL="457200" indent="-457200">
              <a:buAutoNum type="arabicPeriod"/>
            </a:pPr>
            <a:r>
              <a:rPr lang="en-US" sz="1600" dirty="0" err="1"/>
              <a:t>Fama</a:t>
            </a:r>
            <a:r>
              <a:rPr lang="en-US" sz="1600" dirty="0"/>
              <a:t>-French 3 factors (1993)</a:t>
            </a:r>
          </a:p>
          <a:p>
            <a:pPr marL="800100" lvl="1"/>
            <a:r>
              <a:rPr lang="en-US" sz="1200" dirty="0"/>
              <a:t>Market excess returns plus Size and Value</a:t>
            </a:r>
          </a:p>
          <a:p>
            <a:pPr marL="457200" indent="-457200">
              <a:buAutoNum type="arabicPeriod"/>
            </a:pPr>
            <a:r>
              <a:rPr lang="en-US" sz="1600" dirty="0" err="1"/>
              <a:t>Fama</a:t>
            </a:r>
            <a:r>
              <a:rPr lang="en-US" sz="1600" dirty="0"/>
              <a:t>-French-</a:t>
            </a:r>
            <a:r>
              <a:rPr lang="en-US" sz="1600" dirty="0" err="1"/>
              <a:t>Carhart</a:t>
            </a:r>
            <a:r>
              <a:rPr lang="en-US" sz="1600" dirty="0"/>
              <a:t> 4 factors (1997) </a:t>
            </a:r>
          </a:p>
          <a:p>
            <a:pPr marL="800100" lvl="1"/>
            <a:r>
              <a:rPr lang="en-US" sz="1200" dirty="0"/>
              <a:t>FF 3 factors plus Momentum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sz="1600" dirty="0" err="1"/>
              <a:t>Fama</a:t>
            </a:r>
            <a:r>
              <a:rPr lang="en-US" sz="1600" dirty="0"/>
              <a:t>-French 5 factors (2015)</a:t>
            </a:r>
          </a:p>
          <a:p>
            <a:pPr marL="800100" lvl="1"/>
            <a:r>
              <a:rPr lang="en-US" sz="1200" dirty="0"/>
              <a:t>FF 3 factors plus Profitability and Investment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AQR Cliff </a:t>
            </a:r>
            <a:r>
              <a:rPr lang="en-US" sz="1600" dirty="0" err="1"/>
              <a:t>Asness</a:t>
            </a:r>
            <a:r>
              <a:rPr lang="en-US" sz="1600" dirty="0"/>
              <a:t> 6|5 factors (2015)</a:t>
            </a:r>
          </a:p>
          <a:p>
            <a:pPr marL="800100" lvl="1"/>
            <a:r>
              <a:rPr lang="en-US" sz="1200" dirty="0"/>
              <a:t>FF 5 factors plus MOM, different Value definition</a:t>
            </a:r>
          </a:p>
          <a:p>
            <a:pPr marL="457200" indent="-457200">
              <a:buAutoNum type="arabicPeriod"/>
            </a:pPr>
            <a:endParaRPr lang="en-US" sz="1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600825" y="1828800"/>
            <a:ext cx="3810000" cy="43434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28575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SzPct val="75000"/>
              <a:buFont typeface="Courier New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-228600" algn="l" defTabSz="914400" rtl="0" eaLnBrk="1" latinLnBrk="0" hangingPunct="1">
              <a:spcBef>
                <a:spcPct val="20000"/>
              </a:spcBef>
              <a:buSzPct val="5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Empirical tests</a:t>
            </a:r>
          </a:p>
          <a:p>
            <a:pPr marL="0" indent="0">
              <a:buNone/>
            </a:pPr>
            <a:r>
              <a:rPr lang="en-US" sz="1400" dirty="0"/>
              <a:t>Informal / Exploratory</a:t>
            </a:r>
          </a:p>
          <a:p>
            <a:r>
              <a:rPr lang="en-US" sz="1400" dirty="0"/>
              <a:t>Construct portfolios based on suspect factors </a:t>
            </a:r>
          </a:p>
          <a:p>
            <a:r>
              <a:rPr lang="en-US" sz="1400" dirty="0"/>
              <a:t>See if the model explains the spread</a:t>
            </a:r>
          </a:p>
          <a:p>
            <a:pPr marL="0" indent="0">
              <a:buNone/>
            </a:pPr>
            <a:r>
              <a:rPr lang="en-US" sz="1400" dirty="0"/>
              <a:t>Formal</a:t>
            </a:r>
          </a:p>
          <a:p>
            <a:r>
              <a:rPr lang="en-US" sz="1400" dirty="0" err="1"/>
              <a:t>Fama</a:t>
            </a:r>
            <a:r>
              <a:rPr lang="en-US" sz="1400" dirty="0"/>
              <a:t>-Macbeth (FM) Regressions</a:t>
            </a:r>
          </a:p>
        </p:txBody>
      </p:sp>
      <p:sp>
        <p:nvSpPr>
          <p:cNvPr id="3" name="Right Brace 2"/>
          <p:cNvSpPr/>
          <p:nvPr/>
        </p:nvSpPr>
        <p:spPr>
          <a:xfrm>
            <a:off x="5943600" y="1828800"/>
            <a:ext cx="457200" cy="44958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191001" y="2362200"/>
            <a:ext cx="2409825" cy="38100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724400" y="3429000"/>
            <a:ext cx="1752600" cy="22860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657600" y="1293257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Factor models evolved iteratively</a:t>
            </a:r>
          </a:p>
        </p:txBody>
      </p:sp>
    </p:spTree>
    <p:extLst>
      <p:ext uri="{BB962C8B-B14F-4D97-AF65-F5344CB8AC3E}">
        <p14:creationId xmlns:p14="http://schemas.microsoft.com/office/powerpoint/2010/main" val="203407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William Sharpe - 1965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Ok, let’s build a model: CAPM</a:t>
            </a:r>
          </a:p>
          <a:p>
            <a:pPr lvl="1"/>
            <a:r>
              <a:rPr lang="en-US" dirty="0"/>
              <a:t>The whole market moves individual stocks</a:t>
            </a:r>
          </a:p>
          <a:p>
            <a:pPr lvl="1"/>
            <a:r>
              <a:rPr lang="en-US" dirty="0"/>
              <a:t>Simple and elegant econometric model</a:t>
            </a:r>
          </a:p>
          <a:p>
            <a:pPr lvl="1"/>
            <a:r>
              <a:rPr lang="en-US" dirty="0"/>
              <a:t>Beta is the only parameter</a:t>
            </a:r>
          </a:p>
          <a:p>
            <a:pPr lvl="1"/>
            <a:r>
              <a:rPr lang="en-US" dirty="0"/>
              <a:t>Beta determines the future returns</a:t>
            </a:r>
          </a:p>
        </p:txBody>
      </p:sp>
    </p:spTree>
    <p:extLst>
      <p:ext uri="{BB962C8B-B14F-4D97-AF65-F5344CB8AC3E}">
        <p14:creationId xmlns:p14="http://schemas.microsoft.com/office/powerpoint/2010/main" val="1376082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Fama</a:t>
            </a:r>
            <a:r>
              <a:rPr lang="en-US" dirty="0"/>
              <a:t> &amp; French - 1993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Beta can’t be the only factor</a:t>
            </a:r>
          </a:p>
          <a:p>
            <a:r>
              <a:rPr lang="en-US" dirty="0"/>
              <a:t>Experiment 1: Divide stocks in 10 buckets by Size and see if Beta explains the returns in all of them</a:t>
            </a:r>
          </a:p>
          <a:p>
            <a:r>
              <a:rPr lang="en-US" dirty="0"/>
              <a:t>Experiment 2: Divide stocks in 10 buckets by Value and see if Beta explains the returns in all of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703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Ronald Kahn – Current 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Hundreds of quantitative managers, and some quant-mental</a:t>
            </a:r>
          </a:p>
          <a:p>
            <a:r>
              <a:rPr lang="en-US" dirty="0"/>
              <a:t>Dozens of factors discovered</a:t>
            </a:r>
          </a:p>
          <a:p>
            <a:endParaRPr lang="en-US" dirty="0"/>
          </a:p>
          <a:p>
            <a:r>
              <a:rPr lang="en-US" dirty="0"/>
              <a:t>Active management is possible, but not easy</a:t>
            </a:r>
          </a:p>
          <a:p>
            <a:r>
              <a:rPr lang="en-US" dirty="0"/>
              <a:t>Consistent success requires art: seeing what others miss</a:t>
            </a:r>
          </a:p>
          <a:p>
            <a:r>
              <a:rPr lang="en-US" dirty="0"/>
              <a:t>But also, the science: optimally investing on those ideas</a:t>
            </a:r>
          </a:p>
          <a:p>
            <a:endParaRPr lang="en-US" dirty="0"/>
          </a:p>
          <a:p>
            <a:r>
              <a:rPr lang="en-US" dirty="0"/>
              <a:t>We can offer a process, but not a guarantee of success</a:t>
            </a:r>
          </a:p>
        </p:txBody>
      </p:sp>
    </p:spTree>
    <p:extLst>
      <p:ext uri="{BB962C8B-B14F-4D97-AF65-F5344CB8AC3E}">
        <p14:creationId xmlns:p14="http://schemas.microsoft.com/office/powerpoint/2010/main" val="1142462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CAPM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C40E0-C535-43F6-A4CF-0ED3164330AE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191000" y="1295400"/>
          <a:ext cx="3509962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4" imgW="761760" imgH="126720" progId="Equation.3">
                  <p:embed/>
                </p:oleObj>
              </mc:Choice>
              <mc:Fallback>
                <p:oleObj name="Equation" r:id="rId4" imgW="761760" imgH="12672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1295400"/>
                        <a:ext cx="3509962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057400" y="1828800"/>
            <a:ext cx="8735518" cy="4804348"/>
          </a:xfrm>
        </p:spPr>
        <p:txBody>
          <a:bodyPr>
            <a:normAutofit/>
          </a:bodyPr>
          <a:lstStyle/>
          <a:p>
            <a:r>
              <a:rPr lang="en-US" sz="1800" dirty="0"/>
              <a:t>Capital Asset Pricing Model marks the birth of Asset Pricing Theory</a:t>
            </a:r>
          </a:p>
          <a:p>
            <a:r>
              <a:rPr lang="en-US" sz="1800" dirty="0"/>
              <a:t>Attributed to Sharpe(1964), </a:t>
            </a:r>
            <a:r>
              <a:rPr lang="en-US" sz="1800" dirty="0" err="1"/>
              <a:t>Lintner</a:t>
            </a:r>
            <a:r>
              <a:rPr lang="en-US" sz="1800" dirty="0"/>
              <a:t>(1965) and Black(1972) (aka SLB)</a:t>
            </a:r>
          </a:p>
          <a:p>
            <a:r>
              <a:rPr lang="en-US" sz="1800" dirty="0"/>
              <a:t>Consensus by 1980:</a:t>
            </a:r>
          </a:p>
          <a:p>
            <a:pPr marL="1028700" lvl="1" indent="-457200">
              <a:buAutoNum type="arabicPeriod"/>
            </a:pPr>
            <a:r>
              <a:rPr lang="en-US" sz="1400" dirty="0"/>
              <a:t>Elegant and intuitive 1-factor model that builds on Markowitz modern portfolio theory</a:t>
            </a:r>
          </a:p>
          <a:p>
            <a:pPr marL="1028700" lvl="1" indent="-457200">
              <a:buAutoNum type="arabicPeriod"/>
            </a:pPr>
            <a:r>
              <a:rPr lang="en-US" sz="1400" dirty="0"/>
              <a:t>Beta is related to average returns of stocks</a:t>
            </a:r>
          </a:p>
          <a:p>
            <a:pPr marL="1028700" lvl="1" indent="-457200">
              <a:buAutoNum type="arabicPeriod"/>
            </a:pPr>
            <a:endParaRPr lang="en-US" sz="1400" dirty="0"/>
          </a:p>
          <a:p>
            <a:pPr marL="1028700" lvl="1" indent="-457200">
              <a:buAutoNum type="arabicPeriod"/>
            </a:pPr>
            <a:endParaRPr lang="en-US" sz="1400" dirty="0"/>
          </a:p>
          <a:p>
            <a:pPr marL="1028700" lvl="1" indent="-457200">
              <a:buAutoNum type="arabicPeriod"/>
            </a:pPr>
            <a:endParaRPr lang="en-US" sz="1400" dirty="0"/>
          </a:p>
          <a:p>
            <a:pPr marL="1028700" lvl="1" indent="-457200">
              <a:buAutoNum type="arabicPeriod"/>
            </a:pPr>
            <a:endParaRPr lang="en-US" sz="1400" dirty="0"/>
          </a:p>
          <a:p>
            <a:pPr marL="1028700" lvl="1" indent="-457200">
              <a:buAutoNum type="arabicPeriod"/>
            </a:pPr>
            <a:endParaRPr lang="en-US" sz="1400" dirty="0"/>
          </a:p>
          <a:p>
            <a:pPr marL="1028700" lvl="1" indent="-457200">
              <a:buAutoNum type="arabicPeriod"/>
            </a:pPr>
            <a:endParaRPr lang="en-US" sz="1400" dirty="0"/>
          </a:p>
          <a:p>
            <a:pPr marL="1028700" lvl="1" indent="-457200">
              <a:buAutoNum type="arabicPeriod"/>
            </a:pPr>
            <a:endParaRPr lang="en-US" sz="1400" dirty="0"/>
          </a:p>
          <a:p>
            <a:pPr marL="1028700" lvl="1" indent="-457200">
              <a:buAutoNum type="arabicPeriod"/>
            </a:pPr>
            <a:endParaRPr lang="en-US" sz="1400" dirty="0"/>
          </a:p>
          <a:p>
            <a:pPr marL="1028700" lvl="1" indent="-457200">
              <a:buAutoNum type="arabicPeriod"/>
            </a:pPr>
            <a:r>
              <a:rPr lang="en-US" sz="1400" dirty="0"/>
              <a:t>The relationship (between beta and asset returns) is close to linear as predicted by CAPM</a:t>
            </a:r>
          </a:p>
          <a:p>
            <a:pPr marL="1028700" lvl="1" indent="-457200">
              <a:buAutoNum type="arabicPeriod"/>
            </a:pPr>
            <a:r>
              <a:rPr lang="en-US" sz="1400" dirty="0"/>
              <a:t>Some imperfections are noticed regarding slope and intercept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493221"/>
            <a:ext cx="4169764" cy="190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54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Anomalies: </a:t>
            </a:r>
            <a:r>
              <a:rPr dirty="0"/>
              <a:t>Size Decile Portfolios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0400" y="1676401"/>
            <a:ext cx="3352800" cy="2089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Fama</a:t>
            </a:r>
            <a:r>
              <a:rPr lang="en-US" sz="1800" dirty="0"/>
              <a:t>-French analysis: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1800" dirty="0"/>
              <a:t>Portfolios formed on Size present decreasing Returns!!!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1800" dirty="0"/>
              <a:t>Is it </a:t>
            </a:r>
            <a:r>
              <a:rPr lang="en-US" sz="1800" b="1" dirty="0"/>
              <a:t>Beta</a:t>
            </a:r>
            <a:r>
              <a:rPr lang="en-US" sz="1800" dirty="0"/>
              <a:t> or </a:t>
            </a:r>
            <a:r>
              <a:rPr lang="en-US" sz="1800" b="1" dirty="0"/>
              <a:t>Size</a:t>
            </a:r>
            <a:r>
              <a:rPr lang="en-US" sz="1800" dirty="0"/>
              <a:t> that explain spread in returns?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C40E0-C535-43F6-A4CF-0ED3164330A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AutoShape 4" descr="data:image/png;base64,iVBORw0KGgoAAAANSUhEUgAAAlAAAAEaCAYAAADeyWnSAAAABHNCSVQICAgIfAhkiAAAAAlwSFlzAAALEgAACxIB0t1+/AAAIABJREFUeJzt3Xl8lOW5//HPlbAvYSeQAElIgksRo4iAC4YdJlVb63EDERfqsS0uPVRb/SFFTmurWLd6arWtWsXl6LFVmwmLIKiguIEoLiSBsIUd2WVL7t8fmUwBQzbmmS3f9+uVF3kyM89z8WWE2/u+53rMOYeIiIiI1F5CpAsQERERiTUaQImIiIjUkQZQIiIiInWkAZSIiIhIHWkAJSIiIlJHGkCJiIiI1JEGUCISFmZ2lZnNDPM1zzGzFWa2y8wuMrPOZva2me00s/vDWYuIxBcNoEQkZMzsPDNbaGY7zGyrmb1jZn0BnHPPO+dGhfh6U8zsYGCAtMvMdpvZ9iOecg/wiHMuyTn3OvBjYLNzro1z7hcncN2nzOyeE61fRGJXo0gXICLxwcxaA28ANwIvA02A84EDHl/6RefcuOM8lgZ8Uc2xiEi9aAZKREKlF+Ccc//rKhxwzr3pnPscwMyuMbN3At//IjBbVDlzdNDM/hZ4LMnM/mJmpWa21symmZnVtRgzKwIygH8FrvE8cA1wR+B4iFX4pZkVmdkWM3vRzNoecY7KGbVvzGy1mY0zswnAGOD2wHleO+HkRCTmaAAlIqGyAigzs6fNbNSRA5EjOADn3P3OudbOuSTgVGAz8GLgOc8AB4GewBnAcOCGuhbjnMsC1gJ5gSW8q4AZwO8Dx/OAm4GLqJgpSwG+Af4HwMzSAD/wMNARyAGWOueeDJznvsB5Lq5rbSIS+zSAEpGQcM7tBs4DyoEngM1m9pqZdTrea8ysOfBP4CHn3Gwz6wyMBm5zzu13zm0FHgKurObSl5vZ9iO+5h57mWpeeyNwl3Nug3PuEBV7pi41s4TANecEZtTKnHPfOOeWVZ+CiDQU2gMlIiHjnPsauA7AzHpRMVPzEBVLXlX5K/Clc2564DgNaAxsCKzaWeBrTTWXfamaPVA1SQP+YWblgWMDDgHJQHeguJ7nFZE4pwGUiHjCObfCzJ6m4pNv32FmvwSyqJi1qrQW2A90cM45z4usGJhd55x7r4r61gJnH+d14ahNRKKYlvBEJCTM7CQz+7mZpQaOu1OxDFbV4GQ0MBH4oXPuYOXPnXMbgdnAg2bWOrDJu6eZDfKo7D8DvzWzHoG6OpnZRYHHZgBDzexSM0s0s/ZmdnrgsU1U7NESkQZKAygRCZXdQH9gsZntBhYBy4BJVTz3Mio2Zn95xKfx/ifw2DVUtED4AthORUuELtVc9/Jj+kDtMrOOgceOnSk69vhh4DVgtpntDNR8NoBzbi3gC9S/HVgC9Am87q/A9wJ7rl6tpjYRiVMWnllyERERkfihGSgRERGROtIASkRERKSONIASERERqSMNoERERETqKKx9oMxMO9ZFREQkZjjnqrybQdhnoJxzTJkyBeecvkL8pVyVbax9KVflGmtfyrZh5VqdiCzhlZSUROKycU+5ekfZekO5ekO5ekfZeiMWc9UeKBEREZE6isgAavz48ZG4bNxTrt5Rtt5Qrt5Qrt5Rtt6IxVzD2onczFw4ryciIiJSX2aGi5ZN5ADz58+PxGXjnnL1jrL1hnL1hnL1TrRkm56ejpnpK0Rf6enpdf4zCGsbAxERETlxq1evrvFTYlJ7ZlVOMlX/Gi3hiYiIxJbA0lKky4gbx8sz6pbwRERERGKZ9kDFEeXqHWXrDeXqDeXqHWUrlTQDJSIiIlJHYd8DNWbMr5k2bTwZGWlhu66IiEg8ifY9UOnp6WzevJlGjRrRqlUrRo4cyWOPPUaLFi2qfd2CBQsYO3Ysa9euDVOlFWJiD9SMGZMYPvxRVq1aHe5Li4iISBiYGfn5+ezatYulS5eyZMkS7r333hpf55yr1yfiKpWVldX7tXUVgSW8lhQXD2Xy5KfDf+k4p7V57yhbbyhXbyhX7yjb2quc0encuTMjR45k6dKlABw8eJBJkyaRlpZG165duemmmzhw4AD79u3D5/NRWlpK69atSUpKYuPGjVx77bXcfffdwfMuWLCA7t27B48zMjK47777OP3002nVqhVlZWVkZGTwwAMPcPrpp9OuXTuuvPJKDh48GNLfX4T2QDWntLQ8MpcWERGRsFm3bh0FBQVkZ2cDcMcdd1BUVMSyZcsoKiqitLSUe+65hxYtWlBQUEBKSgq7d+9m165ddOnSpcpzHjtL9eKLL1JQUMCOHTtITEwE4OWXX2b27NmsWrWKTz/9lKeffjqkv68IDaD6kZKi/euhlpubG+kS4pay9YZy9YZy9Y6yrb0f/OAHJCUl0aNHD5KTk/n1r38NwJNPPsmDDz5ImzZtaNmyJb/85S954YUXTuhat9xyCykpKTRt2vSonyUnJ9O2bVsuvPDC4AxYqESgE/leMjOnMG3axPBfWkRERMLitddeY/Dgwbz99tuMGTOGrVu3Bpfq+vbtG3xeeXn5CW+I79at23d+lpycHPy+RYsWbNiw4YSucaywTwONGTOdadPO0qfwPKC1ee8oW28oV28oV+8o29qrHBQNGjSIa665hkmTJtGxY0datGjB8uXL2b59O9u3b2fHjh3s3LkTqPqWKi1btmTfvn3B46oGQiey8by+wj6Aeu65KXTtWvWapoiIiMSfW2+9lTlz5vDZZ58xYcIEbr31VrZs2QLA+vXrmT17NlAxa7Rt2zZ27doVfG1OTg5+v59vvvmGjRs38vDDD0fk93CsGgdQZvZXM9tkZsuqeU6umS0xs8/N7K2azqk1ZG8oV+8oW28oV28oV+8o29o5dkaoY8eOjBs3jmnTpvH73/+erKwsBgwYQNu2bRkxYgQrVqwA4KSTTuLKK6+kZ8+etG/fno0bN3L11VfTp08f0tPTGTVqFFdccUW11zrez0KtxkaaZnYesAf4u3OuTxWPtwEWASOcc+vNrKNzbutxzqWbCYuIiJygaG+kGWs8aaTpnHsX+Kaap1wF/J9zbn3g+VUOno6kNWRvKFfvKFtvKFdvKFfvKFupFIo9UL2A9mb2lpl9aGZXh+CcIiIiIlErFG0MGgFnAkOAlsB7Zvaec66oqiePHz+e9PR05s+fT9u2bcnJyQmuKVeO7HVcv+PKn0VLPfF0nJubG1X1xNNxpWipJx6O9X6N/2MJvcqM58+fT0lJSY3Pr9XNhM0sDXjjOHug7gCaOeemBo7/AhQ45/6viudqD5SIiMgJ0h6o0PLyZsIW+KrKa8B5ZpZoZi2A/sCX1Z3s2P/zlNBQrt5Rtt5Qrt5Qrt5RtlKpxiU8M3seyAU6mNkaYArQBHDOuSecc1+Z2SxgGVAGPOGc+8LDmkVEREQiqlZLeCG7mJbwRERETpiW8ELLyyU8EREREQmIyABKa8jeUK7eUbbeUK7eUK7eUbbeGDx4MH/7298iXUadaAZKREREYta1117L3XffHfbrRmQApT4W3lCu3lG23lCu3lCu3lG2UkkzUCIiIhIy06dP59JLLz3qZzfffDO33XZbta8rKSnhvPPOIykpiVGjRrF9+/bgY5dddhldu3alXbt25Obm8uWXFd2SnnzySWbMmMF9991HUlISF198ceh/Q8ehPVBxRLl6R9l6Q7l6Q7l6R9nWbOzYscyaNYtdu3YBUFZWxksvvcQ111xT7eteeOEFnnnmGbZs2cKBAweYPn168DGfz0dxcTGbN2/mzDPP5KqrrgJgwoQJjBkzhttvv51du3bx2muvefcbO0YobuUiIiIiUcamHq//dd24KXVrl9ClSxcGDRrEyy+/zPXXX09BQQGdOnUiJyen2tdde+21ZGZmAhUzTm+88UbwsfHjxwe/v/vuu3nooYfYvXs3rVu3rlNtoRSRAZTWkL2hXL2jbL2hXL2hXL0TS9nWdeATSuPGjePxxx/n+uuvZ8aMGVx99dU1vqZLly7B71u0aMGePXsAKC8v58477+SVV15h69atmBlmxtatWyM6gNIeKBEREQmpH/zgByxbtozly5fzr3/9izFjxtT7XDNmzOCNN95g3rx57Nixg5KSEpxzwcaXZqGZaasr7YGKI8rVO8rWG8rVG8rVO8q2dpo2bcqPfvQjrrrqKvr370+3bt3qfa49e/bQtGlT2rVrx969e/nVr3511KApOTmZlStXhqLsOtEMlIiIiITcNddcw2effca4ceNqfG51s0jjxo2jR48epKam0rt3b84555yjHr/++utZvnw57du355JLLjnhumtL98ITERGJMbFwL7y1a9dyyimnsHHjRlq1ahXpcqqle+GJiIhIxJWXl/PAAw9wxRVXRP3gqb60ByqOKFfvKFtvKFdvKFfvKNua7du3jzZt2jBv3jymTp0a/Hnr1q1JSkoKflUeL1y4MILV1p/6QImIiEjItGjRgt27d3/n51X9LJZpD5SIiEiMiYU9ULFEe6BEREREwkB7oOKIcvWOsvWGcvWGcvWOspVK2gMlIiISY9LS0iLWgTsepaWl1fk12gMlIiIiUgXtgRIREREJIe2BiiPK1TvK1hvK1RvK1TvK1huxmKtmoERERETqKOx7oJ5f9jwjs0bSvnn7sF1XREREpK6q2wMV9gHUhc9fyPyS+fRJ7oMv20dedh59kvvo0wQiIiISVaJqE/nrV77OK2e/wuRBk9m4ZyOX/O8ldHuwGxNen8A/v/onuw/EV6v3cIrFNeRYoWy9oVy9oVy9o2y9EYu5RmQPVJPEJozMGskjox+haGIRb13zFqd2OpXHPnyMlD+kMOzvw3jwvQf5euvXalUvIiIiUSfq+kDtPrCbuavm4i/04y/006xRM3zZPnzZPnLTc2nWqFmYqhUREZGGLKr2QNXles45lm1ahr/QT35hPss2LeOC9AvIy87Dl+2jR5seHlYrIiIiDVlU7YGC2q91mhmndzmdX53/K9697l1Kbi3hqt5XsXDtQvo+0Zfe/9ObO+bcwYKSBRwqO+Rt0TEgFteQY4Wy9YZy9YZy9Y6y9UYs5hpT98Jr37w9V552JVeediVl5WV8WPoh/kI/P5/9c1Z+s5LhPYfjy/YxOms0ya2SI12uiIiIxKmoXsKriw27NzCzaCb5hfm8ufJNsjtk48vykdcrj7NSziLB1DNUREREai9m90DV18Gygyxau4j8Ffn4i/xs2buF0dmj8WX5GJE5gnbN23leg4iIiMS2mN0DVV9NEpuQm57L/SPuZ/lPlrP4hsX0T+3Ps8ueJe2hNAY9NYjfvfs7Ptv0WVy1SYjFNeRYoWy9oVy9oVy9o2y9EYu5xtQeqPrKaJfBT/r9hJ/0+wnfHvqW+SXzyS/M56IXL+Jw+eHgUt+QjCG0atIq0uWKiIhIlIvLJbzacs7x9bavg0t9H6z/gHO6n4Mvq6LvVHaH7EiXKCIiIhHS4PZA1deuA7t4c+WbwSaerZq0Ct6vb1DaIJo2ahrpEkVERCRMGtweqPpKaprEJadcwl8u+gvrf76ely59iU4tOjFl/hQ6T+/MD178AU98/ARrd66NdKlVitZc44Gy9YZy9YZy9Y6y9UYs5tog9kDVh5lxRtczOKPrGdw16C627tvKrKJZ+Iv83Dn3TlKTUoNLfQO7D6RRgqIUERFpKLSEVw9l5WUsXr84eIuZ1TtWMyJzBHnZeYzKGkWnlp0iXaKIiIicIO2B8tj6XeuDTTznrprLyR1PDt6v78yuZ6qJp4iISAw6oT1QZvZXM9tkZstqeF4/MztkZpfUdM5YXOusTmpSKtefeT2vXv4qW36xhd8O+S079+/k6n9cTcoDKVz72rW8vPxldu7f6Wkd8ZZrNFG23lCu3lCu3lG23ojFXGszNfIUMLK6J5hZAvA7YFYoioplTRKbMLTnUB4Y+QBf/vRLFl2/iL5d+/LU0qfo9mA3cp/O5b6F97F88/K4auIpIiLSkNRqCc/M0oA3nHN9jvP4LcBBoB/wL+fcq8d5Xlwu4dXWvkP7eGvVW+QX5pNfmI9h+LIrNqIPyRhCi8YtIl2iiIiIBJzwHqjqBlBmlgLMcM4NNrOnAs/TAKoGzjm+3PplsInnR6UfcV6P84Jd0Xu26xnpEkVERBq06gZQofjs/UPAHUder7onjx8/HoD09HTatm1LTk4Oubm5wL/XQBvCsZmxeflm+tGPX1zzC3bu38lDLz6Ef46f37zzG9o2a8tp+05jQLcBTLx8Ik0Sm9R4/oceeqjB5un18ZHr89FQT7wcL126lFtvvTVq6omXY71fvTuu/Fm01BMvx9Hy71fl9yUlJdQkFDNQKyu/BToCe4EfO+der+K5zjnH/Pnzg0XLd5W7cpZsWEJ+YT7+Qj9fbv2SoRlD8WX7GJ01mtSk1Cpfp1y9o2y9oVy9oVy9o2y9Ea25hmIJL52KAdRpNTxPS3ge2LJ3CzOLZuIv8jOraBZpbdOCTTwHdBtAYkJipEsUERGJOyc0gDKz54FcoAOwCZgCNAGcc+6JY577N7SJ3FOHyw/z/rr3g0081+1ax8jMkeRl5zEyayQdW3SMdIkiIiJxIeoaaUbrVF0sWrdrHQWFBeQX5jNn3hz69O8TbOJ5RpczMKt2S5rUkt6z3lCu3lCu3lG23ojWXL3eRC4R1C2pGxP6TmBC3wnM7jQbSzf8hX6u/L8r2X1gN6OzRuPL9jE8czhJTZMiXa6IiEhc0K1c4ljR9qLgUt+itYvol9IvODt1cseTNTslIiJSjahbwpPw23twL/NWzQt+si8xITE4mBqcPpjmjZtHukQREZGockL3wvPCkf0WJHSqy7Vlk5ZceNKFPP79x1l962reuPINuid15/cLf0/y9GTyns/jsQ8eo2RHSdjqjSV6z3pDuXpDuXpH2XojFnPVHqgGyMzo3bk3vTv35o7z7mDH/h3MLp6Nv9DPPW/fQ4fmHfBl+8jLzuPcHufSJLFJpEsWERGJKlrCk6OUu3I+Lv04uHdqxbYVDOs5LNjEs2vrrpEuUUREJCy0B0rqbdOeTcwqnlXRJqF4DhntMoL36+uX0k9NPEVEJG5pD1QD4UWuya2SGXf6OF669CU2/2IzD458kEPlh/jxGz+mywNdGPvqWF747AW2f7s95NeOJnrPekO5ekO5ekfZeiMWc9UeKKm1RgmNGJQ2iEFpg/jdsN+xZucaCgoLeOHzF7jxXzfSJ7lPcO9Un+Q+apMgIiJxS0t4EhL7D+/n7dVvk78in/zCfL49/G1wqW9oxlBaN20d6RJFRETqRHugJOwKtxUGe069t+49+qf2D/ad6tWhl2anREQk6mkPVAMRTblmd8jm1gG3Mvvq2Wz4rw1MPHsiX239iqF/H0r2o9ncXHAzM4tmsv/w/kiXWivRlG08Ua7eUK7eUbbeiMVctQdKPNeqSSsuPvliLj75YpxzfLb5M/JX5PObd37DZS9fxgXpFwRnp3q06RHpckVERGqkJTyJqO3fbg828SwoKiC5ZXJwMHVO93NonNg40iWKiEgDpT1QEhPKysv4qPSjYBPP4m+KGd5zeLCJZ3Kr5EiXKCIiDYj2QDUQsZ5rYkIi/bv1Z+rgqXz044/48qdf4sv2kV+Yz8mPnUy/J/sx5a0pfLD+A8pdeVhri/Vso5Vy9YZy9Y6y9UYs5qo9UBK1urTqwvic8YzPGc+hskMsXLsQf6Gf6167js17NzM6ezS+LB8jMkfQrnm7SJcrIiINiJbwJCaV7CihoLCA/MJ83l79NjldcoJNPHt37q02CSIicsK0B0ri2reHvmXB6gXBJp6Hyg8Fm3gOyRhCqyatIl2iiIjEIO2BaiDiMddVq1YzduxUBg+ewtixU1m1avV3ntO8cXNGZY3iUd+jFN9czJyr53BSx5N4ZPEjpDyQwsjnRvLw+w9TtL2o3nXEY7Zeqc2fWSXl6g3l6h1l641YzFV7oCRqrVq1muHDH6W4eCrQEtjL++9PYc6ciWRkpFX5GjPj5I4nc3LHk/n5wJ+z68Au5q6ci7/Qz32L7qNl45bBpb5BaYNo2qhpWH9P8a4+f2YiIrFIS3gStcaOncqMGZOo+Ie40l7GjJnOc89NqfP5nHN8uulT8lfk4y/y8/nmzxmcPjjYJqF7m+4hq72hCvWfmYhIJFW3hKcZKIla69eXc/Q/xAAtKS2tXwsDMyOnSw45XXK4a9BdbNu3jVnFs/AX+rlz7p2kJqXiy/Lhy/YxsPtAGiXoP4+6CvWfmYhItNIeqDgSb7mmpiYAe4/56V5SUkLztu3QogNXnXYVz13yHJsmbeLxvMdplNCIW2beQuf7O3PFK1fw7KfPsmXvlrjL1it1/TNTrt5Qrt5Rtt6IxVwjMoASqY1p08aTmTmFf/+DvJfMzClMmzY+5NdKTEhkYPeBTBsyjU9u/ITPf/I5IzJH8M+v/0n2o9nclH8T9yy4h49KPwp7E89YEs4/MxGRSNIeKIlqq1atZvLkpyktLSclJYFp08aHfTPywbKDvLvmXfyFfvyFfrZ/u/2oJp5tmrUJaz3RLhr+zEREQkF9oERCaOU3K4NNPN9d8y5ndj0z+Mm+UzudqiaeIiJxQn2gGgjl6p0js+3Zric/Pfun+Mf42ThpI7efezurd6wm7/k8Mh7O4Cf5P+FfK/7F3oPH7gWSY+k96w3l6h1l641YzFV7oEROQIvGLfBl+3gs7zFW3bIK/xg/Pdv15A/v/YGuD3Rl9IzRPLr4UYq3F0e6VBERCSEt4Yl4ZOf+nby58s2KvVNFfto0bYMvu6JNwqC0QTRJbBLS61XuPVq/vpzUVO09EhE5UdoDJRJh5a6cpRuXBpt4frHlC4ZkDCEvO4/RWaNJTUo9ofNX1QE8M1MdwEVEToT2QDUQytU7J5ptgiVwZtczmXzBZN67/j2KJhbxo1N+xLxV8+jzeB9yHs/hrrl3sXDNQsrKy+p8/smTnz5i8ATQkuLiqUye/PQJ1e01vWe9oVy9o2y9EYu5qtWyyAmo77JZp5adGNtnLGP7jOVw+WEWr1tMfmE+P/X/lLW71jIycyS+bB+jskbRsUXHGs+nDuAiIuGlJTyRevJq2WzdrnUUFBbgL/Izb9U8Tu10KnnZefiyfeR0ySHBvjtxrHvQiYiEnvZAiXggHIOWA4cP8M6ad4J7p3Yd2BW8X9/wzOEkNU0CtAdKRMQL2gPVQChX71SVbTiWzZo2asqwnsN4cNSDfP2zr3nn2nc4vcvpPPnJk6T+IZUhzwxh+qLp7G+1j9mzf8aYMdMZPHgKY8ZMj4nBk96z3lCu3lG23ojFXLUHSqSe/n3j3KNnoEJ1s+OqZLXP4ub+N3Nz/5vZe3Av81bNw1/oZ+RzI0lMSMR3pY+reuWRm55Li8YtPKtDRKSh0xKeSD1F07KZc47lW5YHl/qWbFjC+WnnB5f7MtplhLUeEZF4oD1QIh6J1hvn7ti/g9nFs/EX+ikoKqBD8w7B+/Wd2+PckDfxFBGJR1E3gJo/fz65ublhu25DoVy9E8vZlrtyPi79GH+hn/zCfFZsW8HQnkODTTy7tu4asdpiOddoply9o2y9Ea25VjeAqnEPlJn9Ffg+sMk516eKx68C7ggc7gZucs59dgL1ikgIJVgC/VL70S+1H1Nyp7BpzyZmFc8ivzCfSbMnkd42Pdgm4ezUs0lMSIx0ySIiUa/GGSgzOw/YA/z9OAOoAcCXzrmdZjYK+LVzbsBxzqUlPJEocrj8MO+tfY/8wnz8hX427NkQbOI5MnMkHVp0iHSJIiIRc8JLeGaWBrxR1QDqmOe1BT5zznU/zuMaQIlEsbU71wZvfjy/ZD69O/cOzk6dnnw6ZlX+PSIiEpfC2QfqBqCgpifFYr+HWKBcvdNQsu3epjs3nnUjr13xGpsmbWLKBVPYvHcz//Hyf9DtwW5MeH0C//jyH+w+sDsk12souYabcvWOsvVGLOYasj5QZjYYuBY4L1TnFJHIadaoGSMyRzAicwQPjXqIwm2F+Av9/OmjPzHun+Pon9o/+Mm+Xh16aXZKRBqUkCzhmVkf4P+AUc654mrO46655hrS09MBaNu2LTk5OcGd95UjUB3rWMfRfbzn4B4efvFh3l/3PkubL6VJYhP67OvDwO4DmXjZRJo3bh5V9epYxzrWcW2OK78vKSkB4JlnnjnhPVDpVAygTqvisR7AXOBq59z7NZxHe6BE4oxzjs82f1axd6rQz9KNS7kg/YJgE8+0tpHviyUiUh8ntAfKzJ4HFgG9zGyNmV1rZjea2Y8DT5kMtAf+x8yWmNkHNZ3zyJGehI5y9Y6yPT4zo09yH3553i95+9q3WX3rasaeNpb3179Pvyf70ft/enP7nNtZULKAQ2WHjnqtcvWGcvWOsvVGLOZa4x4o59xVNTw+AZgQsopEJKa1a96Oy3tfzuW9L6fclfNR6Uf4C/1MmjOJou1FDOs5jLzsPEZljYp0qSIi9aZbuYhI2Gzas4mCogL8hX7mrJxDZrvMYJuEfqn9SLAaJ8XrpPJWO+vXl5OaGj232hGR2BB1t3IRETlUdohFaxcFbzGzee9mRmWNCjbxbNe83QmdP5pu9iwisSmcfaBqJRbXOmOBcvWOsg29xomNcSWO3w//PZ//5HM+nPAhA7sNZMZnM0h7KI3znzqfe9+5l2WbllGf//GaPPnpIwZPAC0pLp7K5MlPh/K3EZX0fvWOsvVGLOYasj5QEru0zCHRIK1tGjf1u4mb+t3E/sP7mV8yH3+hnx++9EMOHD4Q7Dk1tOdQWjVpVeP51q8v59+Dp0otKS0t96R+EWlYtITXwGmZQ6Kdc44V21YEl/oWr1/MwG4D8WVXtEno1aFXla8bO3YqM2ZM4uhB1F7GjJnOc89NCUvtIhLbtAdKjkv/yEis2X1gN3NXzSV/RT7+Ij8tGrfAl+Ujr1ceg9IG0axRM0D/cyAiJ057oBqI+uSqZY7a0XvWG/XJtXXT1vzg5B/w5EVPsu62dbz8Hy+T3CqZexbcQ+f7O3PRCxfx54/+TGJ7Y86ciYwZM53Bg6cwZsz0BjN40vvVO8rWG7GYq/ZANXCpqQnTS/7IAAAYQklEQVTAXo6dgUpJicjYWqROzIycLjnkdMnhzvPvZNu+bcwunk1+YT53zbuLrq27kjc+jx9n+zin+zk0StBfeSISGlrCa+C0zCHxqqy8jA9LPwwu9a36ZhXDM4fjy/IxOns0nVt2jnSJIhLltAdKqlX5KbzS0nJSUvQpPIlPpbtLmVk0E3+hnzdXvkmvDr2CTTz7pvQNeRNPEYl9UTeAmj9/fvAOyBI6ytU7ytYbkcr1YNlBFq5ZGPxk37ZvtzE6azS+bB8jMkfQtlnbsNcUSnq/ekfZeiNac61uAKUNASLS4DRJbMLgjMEMzhjM/SPuZ9U3q/AX+nnm02e44fUbOKPrGcFP9n2v0/cwq/LvTxFpwLSEJyJyhH2H9gWbeOYX5lNWXhZs4jkkYwgtmxz7qVURiVdRt4QnIhILnHN8tfUr8gvz8Rf6+bD0Q87tfm6wiWdW+6xIlygiHlIfqAZCuXpH2Xoj2nM1M07pdAqTzpnEvGvmsf7n65lw5gQ+3fgp5z91Pif98SRum3kbb658kwOHD0S63KBozzWWKVtvxGKu2gMlIlJLSU2T+NGpP+JHp/6IclfO0o1L8Rf6mfzWZL7Y8gWD0weTl53H6OzRdEvqFulyRcRDWsITEQmBrfu2BtskzCqeRbekbsE2CQO6DVATT5EYpD1QIiJhdLj8MIvXLcZf6Mdf5GfNzjWMyByBL8vHqKxRdGrZKdIl1lpln7j168tJTVWfOGlYtAeqgVCu3lG23ojXXBslNOLcHufym6G/YcmNS1j2n8sYmjGUV796laxHsxjwlwHcs+AePi79mHIX+vtOhirXyjsVzJgxifnzK248Pnz4o6xatTok549F8fqejbRYzFWtd0VEPJaalMoNZ97APy7/B5snbea/h/w3O/bvYMyrY0j9QyrXvXYdr3zxCjv374x0qUeZPPnpI27zBNCS4uKpTJ78dASrEokOWsITEYmg4u3FwaW+d9e8y1kpZ+HLqmiTcGqnUyPaxHPw4CnMnz+1yp/Pm/fdn4vEG3UiFxGJUpntM5nYfyIT+09k78G9vFXyFvkr8vE978OwYBPPwRmDadG4RVhrS01NAPby7xkogL2kpGjxQkR7oOKIcvWOsvWGcj1ayyYt+X6v7/On7/+JkltKyL8qn/S26dy/6H66TO+Cb4aPP37wR1Z+s7La84Qq12nTxpOZOYWKQRTAXjIzpzBt2viQnD8W6T3rjVjMVTNQIiJRyMz4Xufv8b3O3+P2c29nx/4dzCmeg7/Iz3+//d+0a94ueL++83qcR5PEJiGvISMjjTlzJjJ58nRKS8tJSUlg2rSJ+hSeCNoDJSISc8pdOZ9s+CR4v76vt37NkIwhwSaeKa1TIl2iSFxQHygRkSjhRV+lzXs3B5t4zi6eTXrb9OD9+vqn9icxITE0xYs0MOoD1UAoV+8oW280tFy96qvUuWVnxp0+jhcvfZHNv9jM+DbjKSsv46b8m0iensyYV8fw/GfPs23fthD9ThquhvaeDZdYzFUfpRARCZNw9FVqlNCIPl36cO+we/n0Pz9lyY1LuCDtAl5a/hIZD2dwzl/P4Tdv/4YlG5agFQGR+tMSnohImES6r9KBwwd4e/Xb5Bfm4y/0s+fgnuBS3/Cew2ndtLXnNYjEkqhbwhMRaYj+3VfpSOHrq9S0UVOGZw7noVEPsWLiChaMX8BpnU/jzx//mZQ/pDD070N5YNEDfLX1K81OidRAe6DiiHL1jrL1RkPLNVx9lWqba3aHbG4ZcAuzxs5iw39t4Jb+t7Bi2wqGPzuczEcymeifSEFhAd8e+jak9cWyhvaeDZdYzFV9oEREwiSa+yq1atKKi066iItOugjnHJ9v/pz8wnzuffdeLn/lcgalDQou96W3TY90uSIRpz1QIiJSrW++/YbZxbPxF/kpKCygU8tOwSae53Y/l8aJjSNdoogn1AdKRERCotyV81HpR8EmnoXbChnWc1iwiWeXVl0iXaJIyETdJvJYXOuMBcrVO8rWG8rVG17mmmAJnJ16Nr/O/TUfTviQr3/2Nd/v9X0Kigo45bFTOOuJs7j7rbt5f937lJWXeVZHpOg9641YzFV7oEREpN6SWyUzPmc843PGc6jsEIvWLsJf6OeG129g095NjMoaRV52HiMyR9C+eftIlysSMlrCExERT6zesZqCogLyC/NZULKAPsl9yMvOw5fto09yH8yqXBkRiRraAyUiIhG1//B+FpQsIL8wn/zCfA4cPhD8VN+wnsNo1aRVpEsU+Q7tgWoglKt3lK03lKs3ojHXZo2aMTJrJI+MfoSiiUXMHTeXUzqewmMfPkbXB7oy/NnhPPjeg6zYtiKqm3hGY7bxIBZz1R4oEREJKzPjpI4ncVLHk7ht4G3sPrCbuavmkr8in+nvTad5o+bBpb4L0i+gWaNmkS5Z5Du0hCciIlHDOceyTcuC9+tbtmkZuem5weW+Hm16RLpEaUBOaA+Umf0V+D6wyTnX5zjPeQQYTcX9CcY755Ye53kaQImISK1t27ct2MRzZtFMurTqEpydGthtoJp4iqdOdA/UU8DIak4+Gsh0zmUDNwKP13TCWFzrjAXK1TvK1hvK1RvxlGuHFh248rQrefaHz7Lxvzby5IVP0iSxCbfNuo3k6clc/srlPLP0GTbv3RyWeuIp22gSi7nWuAfKOfeumVV3o6aLgb8HnrvYzNqYWbJzblOoihQREUlMSGRAtwEM6DaAewbfw4bdGygoKuCNFW9wy8xb6NWhF75sH3nZefRN6UuCReRzUtJA1GoPVGAA9UZVS3hm9gZwr3NuUeD4TeB259wnVTxXS3giIhJyB8sOsnDNwuAtZrZ9u+2oJp5tm7WNdIkSg6pbwgv7p/DGjx9Peno6AG3btiUnJ4fc3Fzg31N4OtaxjnWsYx3X5XjRO4swjPtH3M/9I+7nhTde4P117/PMvme44fUbyNiZQf/U/ky8bCK9O/dmwYIFUVW/jqPjuPL7kpISahKKGajHgbeccy8Fjr8CLqhqCa9yBmr+/PnBoiV0lKt3lK03lKs3lOvRvj30LW+VvBWcnSorLwsu9Q3JGELLJi1rfS5l641ozTUUjTQt8FWV14FxgQsNAHZo/5OIiESL5o2b48v28UffH1l580pmjZ1FdvtsHlr8EF0e6MLI50byyOJHKNpeFOlSJYbUpo3B80Au0AHYBEwBmgDOOfdE4Dl/BEZR0cbg2qr2PwWepz1QIiISNXYd2MWbK98kf0U+/iI/SU2T8GVV9JwalDaIpo2aRrpEiSDdC09ERKQG5a6cTzd+GmziuXzLcganDw428eyW1C3SJUqY6V54DYRy9Y6y9YZy9YZyrZ8ES+CMrmfw/wb9PxZdv4jim4v5j1P/gwWrF5DzeA6nP346Vz1wFe+ueZfD5YcjXW5cicX3rO6FJyIiUoWOLToyps8YxvQZQ1l5GYvXL+ZPL/+JiQUTWbNzDSMyR+DL8jEqaxSdWnaKdLkSZlrCExERqaP1u9ZTUFSAv9DP3FVzOaXjKcGlvjO7nqkmnnFCe6BEREQ8crDsIO+sfifYJmHH/h2Mzh5NXnYew3sOp02zNpEuUepJe6AaCOXqHWXrDeXqDeXqnaqybZLYhKE9h/LAyAf46mdfsfC6hfTt2pe/Lvkr3R7sRu7Tudy/8H6Wb16OJhGqFovvWe2BEhGRuLdq1WomT36a9evLSU1NYNq08WRkVHeb1/rLbJ/Jz87+GT87+2fsO7SPeavm4S/043veh2HBpb4hGUNo0biFJzWI97SEJyIicW3VqtUMH/4oxcVTgZbAXjIzpzBnzkTPBlFVcc7xxZYv8Bf68Rf5+aj0I87rcR6+LB95vfLo2a5n2GqR2tEeKBERabDGjp3KjBmTqBg8VdrLmDHTee65KZEqi537dzJn5ZyKAVWhn7bN2gZvMXN+2vk0SWwSsdqkgvZANRDK1TvK1hvK1RvK9Wjr15dz9OAJoCWlpeV1Plcos23TrA2Xnnopf7v4b5T+VykzLplB22ZtuWveXXS6vxOXvHQJf/nkL6zftT5k14xWsfie1R4oERGJa6mpCVTcaezoGaiUlOhpNZBgCfRN6UvflL7cfcHdbNm7hZlFM/EX+bl9zu2ktU0L3mJmQLcBJCYkRrrkBk9LeCIiEteiZQ9UfR0uP8z7694PtklYt2sdIzNH4suuaOLZsUXHSJcYt7QHSkREGrTKT+GVlpaTkuLtp/C8tm7XOgoKC8gvzOetkrc4tdOp5GXn4cv2cUaXMzCr8t97qYeoG0DNnz+f3NzcsF23oVCu3lG23lCu3lCu3om2bA8cPsDbq98OfrJv94HdjM4ajS/bx/DM4SQ1TYp0ibUSbblWqm4ApT1QIiIiMappo6YMzxzO8MzhPMiDFG0vwl/o54lPnmD8a+Ppl9IvODt1cseTNTsVQlrCExERiUN7D+5l3qp55Bfm4y/0k5iQGBxMDU4fTPPGzSNdYtSLuiU8ERERCR/nHMu3LCd/RT7+Ij9LNizh/LTzg00809umR7rEqKQ+UA2EcvWOsvWGcvWGcvVOrGZrZvTu3Js7zruDBeMXsPrW1Vxz+jV8WPoh/f/Sn1MfO5VJsyfx1qq3OFh2MOz1xWKu2gMlIiLSwLRr3o7LvncZl33vMspdOR+Xfkx+YT53vHkHK7atYFjPYfiyfYzOGk3X1l0jXW7YVX5qszpawhMREZGgTXs2BZt4zi6eTc92PYNLff1S+sV9E8+j+4a10h4oERERqZtDZYd4b917wSaeG/dsZGTmSPKy8xiZNZL2zdtHusSQO/reidoD1SAoV+8oW28oV28oV+80tGwbJzZmUNogfjfsd3x202d8/OOPOb/H+bzw+QukP5TOuX87l9++81uWblzKiUyQRFOuVd878bu0B0pERERqpUebHtx41o3ceNaN7D+8nwUlC/AX+rn0fy/l28PfBu/XN6znMFo3bR3pcuul6nsnfpeW8ERERGJE5ebm9evLSU2NrlvSrNi2IrjU9/669+mf2j/Yd6pXh14x08RTe6BERETiSCzdFHnPwT3MXTk3OKBq2qhpcDCVm55Ls0bNIl1itSoHqjNm/Fp7oBoC5eodZesN5eoN5eqdSGY7efLTRwyeAFpSXDy1xo/bR0KrJq24+OSL+fOFf2btbWv5x+X/oGurrvzmnd/Q+f7OXPjChTz+0eOs2bkGiL73bEZGGs89N6Xa52gPlIiISAyoenNzS0pLyyNRTq2ZGX2S+9AnuQ+/Ov9XbP92O7OLZ+Mv9DP5rckkt0zmtH2nYenGOd3PoXFi40iXXCtawhMREYkBR3+8vtJexoyZXuNsSbQqKy/jo9KPgkt9xd8UM7zn8GATz+RWyRGtT/fCExERiXGxtAeqvjbu2cjMopnkF+bz5so3yWqfFWzieVbKWSRYeHceRd0Aav78+eTm5obtug2FcvWOsvWGcvWGcvVOpLOt3NxcWlpOSkp0fQrvRFSV66GyQyxcuxB/oR9/oZ/NezczOns0viwfIzJH0K55O8/rqm4ApT1QIiIiMaI2m5vjRePExuSm55Kbnst9w++jZEcJBYUFPLvsWSa8MYGcLjn4sn3kZefRu3PvsLdJ0BKeiIiIxJRvD33LgtULyF+RT35hPofKDwWX+oZkDKFVk1YhuU7ULeGJiIiIhIJzjq+3fR1c6lu8fjEDuw0M9p3K7pBd73NXN4BSH6g4oly9o2y9oVy9oVy9o2y9cSK5mhkndzyZnw/8OW+Oe5P1P1/PTWfdxOebPyf3mVx6PdqLW2feyuzi2Rw4fCBkNWsPlIiIiMSNpKZJ/PCUH/LDU36Ic45PN31K/op8pi6YWjGoSs8lLzuP0Vmj6d6me72voyU8ERERaRC27dvGrOJZ+Av9zCyaSUrrlOBS38DuA2mUcPS8kvZAiYiIiByhrLyMD9Z/EGziWbKjhBGZI4JNPDu17KQ9UA2FcvWOsvWGcvWGcvWOsvVGJHJNTEhkYPeBTBsyjU9u/ITPf/I5IzJH8NrXr5H9aDb9/9K/2tdrD5SIiIg0eCmtU7jujOu47ozrOFh2kHfXvMtQhh73+VrCExEREalC1C3hiYiIiMSyWg2gzGyUmX1lZivM7I4qHk8ys9fNbKmZfWZm46s7n9aQvaFcvaNsvaFcvaFcvaNsvRGLudY4gDKzBOCPwEjge8CVZnbyMU/7KbDcOZcDDAYeMLPj7q9aunRp/SuW41Ku3lG23lCu3lCu3lG23ojFXGszA3U2UOicW+2cOwS8CFx8zHMc0DrwfWtgm3Pu8PFOuGPHjvrUKjVQrt5Rtt5Qrt5Qrt5Rtt6IxVxrM4BKBdYecbwu8LMj/RE41cxKgU+BW0JTnoiIiEj0CdUm8pHAEudcCnAG8JiZHfdWyCUlJSG6rBxJuXpH2XpDuXpDuXpH2XojFnOtsY2BmQ0Afu2cGxU4/iXgnHO/P+I5/wLudc4tDBzPBe5wzn10zLnUw0BERERixvHaGNSmkeaHQJaZpQEbgCuAK495zmpgGLDQzJKBXsDK2hYhIiIiEktqHEA558rM7GfAbCqW/P7qnPvSzG6seNg9Afw38LSZLQu87Hbn3HbPqhYRERGJoLB2IhcRERGJB2HrRG5m3cxsnpktDzTbvDlc1453ZtbUzBab2ZJAtlMiXVM8MbMEM/vEzF6PdC3xxMxKzOzTwPv2g0jXEy/MrI2ZvWxmXwb+vq3+jqhSIzPrFXiffhL4daf+DQsdM7vNzD43s2VmNsPMmkS6ptoI2wyUmXUBujjnlgY+ofcxcLFz7quwFBDnzKyFc26fmSUCC4GbnXP6RykEzOw2oC+Q5Jy7KNL1xAszWwn0dc59E+la4omZPQ0scM49FWho3MI5tyvCZcWNQHPpdUB/59zamp4v1TOzFOBd4GTn3EEzewnId879PcKl1ShsM1DOuY3OuaWB7/cAX/LdflJST865fYFvm1Kxt01rsyFgZt0AH/CXSNcShwzdjzOkzCwJON859xSAc+6wBk8hNwwo1uAppBKBlpUDfqA0wvXUSkT+8jKzdCAHWByJ68ejwDLTEmAjMMc592Gka4oTDwK/QANSLzhgjpl9aGYTIl1MnMgAtprZU4HlpifMrHmki4ozlwMvRLqIeOGcKwUeANYA64Edzrk3I1tV7YR9ABVYvnsFuCUwEyUh4Jwrd86dAXQD+pvZqZGuKdaZWR6wKTBzaoEvCZ1znXNnUjHD91MzOy/SBcWBRsCZwGOBbPcBv4xsSfHDzBoDFwEvR7qWeGFmbam4PVwakAK0MrOrIltV7YR1ABWYnnsFeNY591o4r91QBKbr3wJGRbqWOHAucFFgr84LwGAzi/p1+VjhnNsQ+HUL8A8q7rspJ2YdsPaIJsavUDGgktAYDXwceM9KaAwDVjrntjvnyoBXgXMiXFOthHsG6m/AF865h8N83bhmZh3NrE3g++bAcECb80+Qc+5O51wP51xPKhrIznPOjYt0XfHAzFpU3u7JzFoCI4DPI1tV7HPObQLWmlmvwI+GAl9EsKR4cyVavgu1NcAAM2tmZkbFe/bLCNdUK7XpRB4SZnYuMAb4LLBXxwF3OudmhquGONYVeCbw6ZAE4CXnnD/CNYlUJxn4R+D2To2AGc652RGuKV7cDMwILDetBK6NcD1xwcxaUDFb8uNI1xJPnHMfmNkrwBLgUODXJyJbVe2okaaIiIhIHekjxCIiIiJ1pAGUiIiISB1pACUiIiJSRxpAiYiIiNSRBlAiIiIidaQBlIiIiEgdaQAlIiIiUkcaQIlIVDGz3fV83XwzKznmZ/+sPJ+ZpZnZvsBNdpcEfh0bgpJFpAEKWydyEZFaqm93XwfsMLNznHOLArc36nLM+YoCN9kVETkhmoESkahkZheY2Vtm9rKZfWlmz9biZS9Scb8ygEuouDHpUacNaZEi0mBpACUi0SyHinu7nQpkmll1d2l3wDzg/MB9Ia+gYkB1pMxjlvDO9aRqEYl7WsITkWj2gXNuA4CZLQXSgUXHea4Bh4F3qRg8NXPOrQnc4b2SlvBEJCQ0AyUi0ezAEd+XUbv/6XsJeCTwK9R/T5WIyHFpACUi0eaE9ik5594Bfsu/l++OPJ/2QIlISGgJT0SizfFmjGqaSQo+7pz7w3Fe19PMPqFiIOWAvznn/livKkWkQTPnNLstIiIiUhdawhMRERGpIy3hiUhMMbNXqfg0Hvx7Ke4O59yciBUlIg2OlvBERERE6khLeCIiIiJ1pAGUiIiISB1pACUiIiJSRxpAiYiIiNSRBlAiIiIidfT/ARyck8tjwEQOAAAAAElFTkSuQmCC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data:image/png;base64,iVBORw0KGgoAAAANSUhEUgAAAlAAAAEaCAYAAADeyWnSAAAABHNCSVQICAgIfAhkiAAAAAlwSFlzAAALEgAACxIB0t1+/AAAIABJREFUeJzt3Xl8lOW5//HPlbAvYSeQAElIgksRo4iAC4YdJlVb63EDERfqsS0uPVRb/SFFTmurWLd6arWtWsXl6LFVmwmLIKiguIEoLiSBsIUd2WVL7t8fmUwBQzbmmS3f9+uVF3kyM89z8WWE2/u+53rMOYeIiIiI1F5CpAsQERERiTUaQImIiIjUkQZQIiIiInWkAZSIiIhIHWkAJSIiIlJHGkCJiIiI1JEGUCISFmZ2lZnNDPM1zzGzFWa2y8wuMrPOZva2me00s/vDWYuIxBcNoEQkZMzsPDNbaGY7zGyrmb1jZn0BnHPPO+dGhfh6U8zsYGCAtMvMdpvZ9iOecg/wiHMuyTn3OvBjYLNzro1z7hcncN2nzOyeE61fRGJXo0gXICLxwcxaA28ANwIvA02A84EDHl/6RefcuOM8lgZ8Uc2xiEi9aAZKREKlF+Ccc//rKhxwzr3pnPscwMyuMbN3At//IjBbVDlzdNDM/hZ4LMnM/mJmpWa21symmZnVtRgzKwIygH8FrvE8cA1wR+B4iFX4pZkVmdkWM3vRzNoecY7KGbVvzGy1mY0zswnAGOD2wHleO+HkRCTmaAAlIqGyAigzs6fNbNSRA5EjOADn3P3OudbOuSTgVGAz8GLgOc8AB4GewBnAcOCGuhbjnMsC1gJ5gSW8q4AZwO8Dx/OAm4GLqJgpSwG+Af4HwMzSAD/wMNARyAGWOueeDJznvsB5Lq5rbSIS+zSAEpGQcM7tBs4DyoEngM1m9pqZdTrea8ysOfBP4CHn3Gwz6wyMBm5zzu13zm0FHgKurObSl5vZ9iO+5h57mWpeeyNwl3Nug3PuEBV7pi41s4TANecEZtTKnHPfOOeWVZ+CiDQU2gMlIiHjnPsauA7AzHpRMVPzEBVLXlX5K/Clc2564DgNaAxsCKzaWeBrTTWXfamaPVA1SQP+YWblgWMDDgHJQHeguJ7nFZE4pwGUiHjCObfCzJ6m4pNv32FmvwSyqJi1qrQW2A90cM45z4usGJhd55x7r4r61gJnH+d14ahNRKKYlvBEJCTM7CQz+7mZpQaOu1OxDFbV4GQ0MBH4oXPuYOXPnXMbgdnAg2bWOrDJu6eZDfKo7D8DvzWzHoG6OpnZRYHHZgBDzexSM0s0s/ZmdnrgsU1U7NESkQZKAygRCZXdQH9gsZntBhYBy4BJVTz3Mio2Zn95xKfx/ifw2DVUtED4AthORUuELtVc9/Jj+kDtMrOOgceOnSk69vhh4DVgtpntDNR8NoBzbi3gC9S/HVgC9Am87q/A9wJ7rl6tpjYRiVMWnllyERERkfihGSgRERGROtIASkRERKSONIASERERqSMNoERERETqKKx9oMxMO9ZFREQkZjjnqrybQdhnoJxzTJkyBeecvkL8pVyVbax9KVflGmtfyrZh5VqdiCzhlZSUROKycU+5ekfZekO5ekO5ekfZeiMWc9UeKBEREZE6isgAavz48ZG4bNxTrt5Rtt5Qrt5Qrt5Rtt6IxVzD2onczFw4ryciIiJSX2aGi5ZN5ADz58+PxGXjnnL1jrL1hnL1hnL1TrRkm56ejpnpK0Rf6enpdf4zCGsbAxERETlxq1evrvFTYlJ7ZlVOMlX/Gi3hiYiIxJbA0lKky4gbx8sz6pbwRERERGKZ9kDFEeXqHWXrDeXqDeXqHWUrlTQDJSIiIlJHYd8DNWbMr5k2bTwZGWlhu66IiEg8ifY9UOnp6WzevJlGjRrRqlUrRo4cyWOPPUaLFi2qfd2CBQsYO3Ysa9euDVOlFWJiD9SMGZMYPvxRVq1aHe5Li4iISBiYGfn5+ezatYulS5eyZMkS7r333hpf55yr1yfiKpWVldX7tXUVgSW8lhQXD2Xy5KfDf+k4p7V57yhbbyhXbyhX7yjb2quc0encuTMjR45k6dKlABw8eJBJkyaRlpZG165duemmmzhw4AD79u3D5/NRWlpK69atSUpKYuPGjVx77bXcfffdwfMuWLCA7t27B48zMjK47777OP3002nVqhVlZWVkZGTwwAMPcPrpp9OuXTuuvPJKDh48GNLfX4T2QDWntLQ8MpcWERGRsFm3bh0FBQVkZ2cDcMcdd1BUVMSyZcsoKiqitLSUe+65hxYtWlBQUEBKSgq7d+9m165ddOnSpcpzHjtL9eKLL1JQUMCOHTtITEwE4OWXX2b27NmsWrWKTz/9lKeffjqkv68IDaD6kZKi/euhlpubG+kS4pay9YZy9YZy9Y6yrb0f/OAHJCUl0aNHD5KTk/n1r38NwJNPPsmDDz5ImzZtaNmyJb/85S954YUXTuhat9xyCykpKTRt2vSonyUnJ9O2bVsuvPDC4AxYqESgE/leMjOnMG3axPBfWkRERMLitddeY/Dgwbz99tuMGTOGrVu3Bpfq+vbtG3xeeXn5CW+I79at23d+lpycHPy+RYsWbNiw4YSucaywTwONGTOdadPO0qfwPKC1ee8oW28oV28oV+8o29qrHBQNGjSIa665hkmTJtGxY0datGjB8uXL2b59O9u3b2fHjh3s3LkTqPqWKi1btmTfvn3B46oGQiey8by+wj6Aeu65KXTtWvWapoiIiMSfW2+9lTlz5vDZZ58xYcIEbr31VrZs2QLA+vXrmT17NlAxa7Rt2zZ27doVfG1OTg5+v59vvvmGjRs38vDDD0fk93CsGgdQZvZXM9tkZsuqeU6umS0xs8/N7K2azqk1ZG8oV+8oW28oV28oV+8o29o5dkaoY8eOjBs3jmnTpvH73/+erKwsBgwYQNu2bRkxYgQrVqwA4KSTTuLKK6+kZ8+etG/fno0bN3L11VfTp08f0tPTGTVqFFdccUW11zrez0KtxkaaZnYesAf4u3OuTxWPtwEWASOcc+vNrKNzbutxzqWbCYuIiJygaG+kGWs8aaTpnHsX+Kaap1wF/J9zbn3g+VUOno6kNWRvKFfvKFtvKFdvKFfvKFupFIo9UL2A9mb2lpl9aGZXh+CcIiIiIlErFG0MGgFnAkOAlsB7Zvaec66oqiePHz+e9PR05s+fT9u2bcnJyQmuKVeO7HVcv+PKn0VLPfF0nJubG1X1xNNxpWipJx6O9X6N/2MJvcqM58+fT0lJSY3Pr9XNhM0sDXjjOHug7gCaOeemBo7/AhQ45/6viudqD5SIiMgJ0h6o0PLyZsIW+KrKa8B5ZpZoZi2A/sCX1Z3s2P/zlNBQrt5Rtt5Qrt5Qrt5RtlKpxiU8M3seyAU6mNkaYArQBHDOuSecc1+Z2SxgGVAGPOGc+8LDmkVEREQiqlZLeCG7mJbwRERETpiW8ELLyyU8EREREQmIyABKa8jeUK7eUbbeUK7eUK7eUbbeGDx4MH/7298iXUadaAZKREREYta1117L3XffHfbrRmQApT4W3lCu3lG23lCu3lCu3lG2UkkzUCIiIhIy06dP59JLLz3qZzfffDO33XZbta8rKSnhvPPOIykpiVGjRrF9+/bgY5dddhldu3alXbt25Obm8uWXFd2SnnzySWbMmMF9991HUlISF198ceh/Q8ehPVBxRLl6R9l6Q7l6Q7l6R9nWbOzYscyaNYtdu3YBUFZWxksvvcQ111xT7eteeOEFnnnmGbZs2cKBAweYPn168DGfz0dxcTGbN2/mzDPP5KqrrgJgwoQJjBkzhttvv51du3bx2muvefcbO0YobuUiIiIiUcamHq//dd24KXVrl9ClSxcGDRrEyy+/zPXXX09BQQGdOnUiJyen2tdde+21ZGZmAhUzTm+88UbwsfHjxwe/v/vuu3nooYfYvXs3rVu3rlNtoRSRAZTWkL2hXL2jbL2hXL2hXL0TS9nWdeATSuPGjePxxx/n+uuvZ8aMGVx99dU1vqZLly7B71u0aMGePXsAKC8v58477+SVV15h69atmBlmxtatWyM6gNIeKBEREQmpH/zgByxbtozly5fzr3/9izFjxtT7XDNmzOCNN95g3rx57Nixg5KSEpxzwcaXZqGZaasr7YGKI8rVO8rWG8rVG8rVO8q2dpo2bcqPfvQjrrrqKvr370+3bt3qfa49e/bQtGlT2rVrx969e/nVr3511KApOTmZlStXhqLsOtEMlIiIiITcNddcw2effca4ceNqfG51s0jjxo2jR48epKam0rt3b84555yjHr/++utZvnw57du355JLLjnhumtL98ITERGJMbFwL7y1a9dyyimnsHHjRlq1ahXpcqqle+GJiIhIxJWXl/PAAw9wxRVXRP3gqb60ByqOKFfvKFtvKFdvKFfvKNua7du3jzZt2jBv3jymTp0a/Hnr1q1JSkoKflUeL1y4MILV1p/6QImIiEjItGjRgt27d3/n51X9LJZpD5SIiEiMiYU9ULFEe6BEREREwkB7oOKIcvWOsvWGcvWGcvWOspVK2gMlIiISY9LS0iLWgTsepaWl1fk12gMlIiIiUgXtgRIREREJIe2BiiPK1TvK1hvK1RvK1TvK1huxmKtmoERERETqKOx7oJ5f9jwjs0bSvnn7sF1XREREpK6q2wMV9gHUhc9fyPyS+fRJ7oMv20dedh59kvvo0wQiIiISVaJqE/nrV77OK2e/wuRBk9m4ZyOX/O8ldHuwGxNen8A/v/onuw/EV6v3cIrFNeRYoWy9oVy9oVy9o2y9EYu5RmQPVJPEJozMGskjox+haGIRb13zFqd2OpXHPnyMlD+kMOzvw3jwvQf5euvXalUvIiIiUSfq+kDtPrCbuavm4i/04y/006xRM3zZPnzZPnLTc2nWqFmYqhUREZGGLKr2QNXles45lm1ahr/QT35hPss2LeOC9AvIy87Dl+2jR5seHlYrIiIiDVlU7YGC2q91mhmndzmdX53/K9697l1Kbi3hqt5XsXDtQvo+0Zfe/9ObO+bcwYKSBRwqO+Rt0TEgFteQY4Wy9YZy9YZy9Y6y9UYs5hpT98Jr37w9V552JVeediVl5WV8WPoh/kI/P5/9c1Z+s5LhPYfjy/YxOms0ya2SI12uiIiIxKmoXsKriw27NzCzaCb5hfm8ufJNsjtk48vykdcrj7NSziLB1DNUREREai9m90DV18Gygyxau4j8Ffn4i/xs2buF0dmj8WX5GJE5gnbN23leg4iIiMS2mN0DVV9NEpuQm57L/SPuZ/lPlrP4hsX0T+3Ps8ueJe2hNAY9NYjfvfs7Ptv0WVy1SYjFNeRYoWy9oVy9oVy9o2y9EYu5xtQeqPrKaJfBT/r9hJ/0+wnfHvqW+SXzyS/M56IXL+Jw+eHgUt+QjCG0atIq0uWKiIhIlIvLJbzacs7x9bavg0t9H6z/gHO6n4Mvq6LvVHaH7EiXKCIiIhHS4PZA1deuA7t4c+WbwSaerZq0Ct6vb1DaIJo2ahrpEkVERCRMGtweqPpKaprEJadcwl8u+gvrf76ely59iU4tOjFl/hQ6T+/MD178AU98/ARrd66NdKlVitZc44Gy9YZy9YZy9Y6y9UYs5tog9kDVh5lxRtczOKPrGdw16C627tvKrKJZ+Iv83Dn3TlKTUoNLfQO7D6RRgqIUERFpKLSEVw9l5WUsXr84eIuZ1TtWMyJzBHnZeYzKGkWnlp0iXaKIiIicIO2B8tj6XeuDTTznrprLyR1PDt6v78yuZ6qJp4iISAw6oT1QZvZXM9tkZstqeF4/MztkZpfUdM5YXOusTmpSKtefeT2vXv4qW36xhd8O+S079+/k6n9cTcoDKVz72rW8vPxldu7f6Wkd8ZZrNFG23lCu3lCu3lG23ojFXGszNfIUMLK6J5hZAvA7YFYoioplTRKbMLTnUB4Y+QBf/vRLFl2/iL5d+/LU0qfo9mA3cp/O5b6F97F88/K4auIpIiLSkNRqCc/M0oA3nHN9jvP4LcBBoB/wL+fcq8d5Xlwu4dXWvkP7eGvVW+QX5pNfmI9h+LIrNqIPyRhCi8YtIl2iiIiIBJzwHqjqBlBmlgLMcM4NNrOnAs/TAKoGzjm+3PplsInnR6UfcV6P84Jd0Xu26xnpEkVERBq06gZQofjs/UPAHUder7onjx8/HoD09HTatm1LTk4Oubm5wL/XQBvCsZmxeflm+tGPX1zzC3bu38lDLz6Ef46f37zzG9o2a8tp+05jQLcBTLx8Ik0Sm9R4/oceeqjB5un18ZHr89FQT7wcL126lFtvvTVq6omXY71fvTuu/Fm01BMvx9Hy71fl9yUlJdQkFDNQKyu/BToCe4EfO+der+K5zjnH/Pnzg0XLd5W7cpZsWEJ+YT7+Qj9fbv2SoRlD8WX7GJ01mtSk1Cpfp1y9o2y9oVy9oVy9o2y9Ea25hmIJL52KAdRpNTxPS3ge2LJ3CzOLZuIv8jOraBZpbdOCTTwHdBtAYkJipEsUERGJOyc0gDKz54FcoAOwCZgCNAGcc+6JY577N7SJ3FOHyw/z/rr3g0081+1ax8jMkeRl5zEyayQdW3SMdIkiIiJxIeoaaUbrVF0sWrdrHQWFBeQX5jNn3hz69O8TbOJ5RpczMKt2S5rUkt6z3lCu3lCu3lG23ojWXL3eRC4R1C2pGxP6TmBC3wnM7jQbSzf8hX6u/L8r2X1gN6OzRuPL9jE8czhJTZMiXa6IiEhc0K1c4ljR9qLgUt+itYvol9IvODt1cseTNTslIiJSjahbwpPw23twL/NWzQt+si8xITE4mBqcPpjmjZtHukQREZGockL3wvPCkf0WJHSqy7Vlk5ZceNKFPP79x1l962reuPINuid15/cLf0/y9GTyns/jsQ8eo2RHSdjqjSV6z3pDuXpDuXpH2XojFnPVHqgGyMzo3bk3vTv35o7z7mDH/h3MLp6Nv9DPPW/fQ4fmHfBl+8jLzuPcHufSJLFJpEsWERGJKlrCk6OUu3I+Lv04uHdqxbYVDOs5LNjEs2vrrpEuUUREJCy0B0rqbdOeTcwqnlXRJqF4DhntMoL36+uX0k9NPEVEJG5pD1QD4UWuya2SGXf6OF669CU2/2IzD458kEPlh/jxGz+mywNdGPvqWF747AW2f7s95NeOJnrPekO5ekO5ekfZeiMWc9UeKKm1RgmNGJQ2iEFpg/jdsN+xZucaCgoLeOHzF7jxXzfSJ7lPcO9Un+Q+apMgIiJxS0t4EhL7D+/n7dVvk78in/zCfL49/G1wqW9oxlBaN20d6RJFRETqRHugJOwKtxUGe069t+49+qf2D/ad6tWhl2anREQk6mkPVAMRTblmd8jm1gG3Mvvq2Wz4rw1MPHsiX239iqF/H0r2o9ncXHAzM4tmsv/w/kiXWivRlG08Ua7eUK7eUbbeiMVctQdKPNeqSSsuPvliLj75YpxzfLb5M/JX5PObd37DZS9fxgXpFwRnp3q06RHpckVERGqkJTyJqO3fbg828SwoKiC5ZXJwMHVO93NonNg40iWKiEgDpT1QEhPKysv4qPSjYBPP4m+KGd5zeLCJZ3Kr5EiXKCIiDYj2QDUQsZ5rYkIi/bv1Z+rgqXz044/48qdf4sv2kV+Yz8mPnUy/J/sx5a0pfLD+A8pdeVhri/Vso5Vy9YZy9Y6y9UYs5qo9UBK1urTqwvic8YzPGc+hskMsXLsQf6Gf6167js17NzM6ezS+LB8jMkfQrnm7SJcrIiINiJbwJCaV7CihoLCA/MJ83l79NjldcoJNPHt37q02CSIicsK0B0ri2reHvmXB6gXBJp6Hyg8Fm3gOyRhCqyatIl2iiIjEIO2BaiDiMddVq1YzduxUBg+ewtixU1m1avV3ntO8cXNGZY3iUd+jFN9czJyr53BSx5N4ZPEjpDyQwsjnRvLw+w9TtL2o3nXEY7Zeqc2fWSXl6g3l6h1l641YzFV7oCRqrVq1muHDH6W4eCrQEtjL++9PYc6ciWRkpFX5GjPj5I4nc3LHk/n5wJ+z68Au5q6ci7/Qz32L7qNl45bBpb5BaYNo2qhpWH9P8a4+f2YiIrFIS3gStcaOncqMGZOo+Ie40l7GjJnOc89NqfP5nHN8uulT8lfk4y/y8/nmzxmcPjjYJqF7m+4hq72hCvWfmYhIJFW3hKcZKIla69eXc/Q/xAAtKS2tXwsDMyOnSw45XXK4a9BdbNu3jVnFs/AX+rlz7p2kJqXiy/Lhy/YxsPtAGiXoP4+6CvWfmYhItNIeqDgSb7mmpiYAe4/56V5SUkLztu3QogNXnXYVz13yHJsmbeLxvMdplNCIW2beQuf7O3PFK1fw7KfPsmXvlrjL1it1/TNTrt5Qrt5Rtt6IxVwjMoASqY1p08aTmTmFf/+DvJfMzClMmzY+5NdKTEhkYPeBTBsyjU9u/ITPf/I5IzJH8M+v/0n2o9nclH8T9yy4h49KPwp7E89YEs4/MxGRSNIeKIlqq1atZvLkpyktLSclJYFp08aHfTPywbKDvLvmXfyFfvyFfrZ/u/2oJp5tmrUJaz3RLhr+zEREQkF9oERCaOU3K4NNPN9d8y5ndj0z+Mm+UzudqiaeIiJxQn2gGgjl6p0js+3Zric/Pfun+Mf42ThpI7efezurd6wm7/k8Mh7O4Cf5P+FfK/7F3oPH7gWSY+k96w3l6h1l641YzFV7oEROQIvGLfBl+3gs7zFW3bIK/xg/Pdv15A/v/YGuD3Rl9IzRPLr4UYq3F0e6VBERCSEt4Yl4ZOf+nby58s2KvVNFfto0bYMvu6JNwqC0QTRJbBLS61XuPVq/vpzUVO09EhE5UdoDJRJh5a6cpRuXBpt4frHlC4ZkDCEvO4/RWaNJTUo9ofNX1QE8M1MdwEVEToT2QDUQytU7J5ptgiVwZtczmXzBZN67/j2KJhbxo1N+xLxV8+jzeB9yHs/hrrl3sXDNQsrKy+p8/smTnz5i8ATQkuLiqUye/PQJ1e01vWe9oVy9o2y9EYu5qtWyyAmo77JZp5adGNtnLGP7jOVw+WEWr1tMfmE+P/X/lLW71jIycyS+bB+jskbRsUXHGs+nDuAiIuGlJTyRevJq2WzdrnUUFBbgL/Izb9U8Tu10KnnZefiyfeR0ySHBvjtxrHvQiYiEnvZAiXggHIOWA4cP8M6ad4J7p3Yd2BW8X9/wzOEkNU0CtAdKRMQL2gPVQChX71SVbTiWzZo2asqwnsN4cNSDfP2zr3nn2nc4vcvpPPnJk6T+IZUhzwxh+qLp7G+1j9mzf8aYMdMZPHgKY8ZMj4nBk96z3lCu3lG23ojFXLUHSqSe/n3j3KNnoEJ1s+OqZLXP4ub+N3Nz/5vZe3Av81bNw1/oZ+RzI0lMSMR3pY+reuWRm55Li8YtPKtDRKSh0xKeSD1F07KZc47lW5YHl/qWbFjC+WnnB5f7MtplhLUeEZF4oD1QIh6J1hvn7ti/g9nFs/EX+ikoKqBD8w7B+/Wd2+PckDfxFBGJR1E3gJo/fz65ublhu25DoVy9E8vZlrtyPi79GH+hn/zCfFZsW8HQnkODTTy7tu4asdpiOddoply9o2y9Ea25VjeAqnEPlJn9Ffg+sMk516eKx68C7ggc7gZucs59dgL1ikgIJVgC/VL70S+1H1Nyp7BpzyZmFc8ivzCfSbMnkd42Pdgm4ezUs0lMSIx0ySIiUa/GGSgzOw/YA/z9OAOoAcCXzrmdZjYK+LVzbsBxzqUlPJEocrj8MO+tfY/8wnz8hX427NkQbOI5MnMkHVp0iHSJIiIRc8JLeGaWBrxR1QDqmOe1BT5zznU/zuMaQIlEsbU71wZvfjy/ZD69O/cOzk6dnnw6ZlX+PSIiEpfC2QfqBqCgpifFYr+HWKBcvdNQsu3epjs3nnUjr13xGpsmbWLKBVPYvHcz//Hyf9DtwW5MeH0C//jyH+w+sDsk12souYabcvWOsvVGLOYasj5QZjYYuBY4L1TnFJHIadaoGSMyRzAicwQPjXqIwm2F+Av9/OmjPzHun+Pon9o/+Mm+Xh16aXZKRBqUkCzhmVkf4P+AUc654mrO46655hrS09MBaNu2LTk5OcGd95UjUB3rWMfRfbzn4B4efvFh3l/3PkubL6VJYhP67OvDwO4DmXjZRJo3bh5V9epYxzrWcW2OK78vKSkB4JlnnjnhPVDpVAygTqvisR7AXOBq59z7NZxHe6BE4oxzjs82f1axd6rQz9KNS7kg/YJgE8+0tpHviyUiUh8ntAfKzJ4HFgG9zGyNmV1rZjea2Y8DT5kMtAf+x8yWmNkHNZ3zyJGehI5y9Y6yPT4zo09yH3553i95+9q3WX3rasaeNpb3179Pvyf70ft/enP7nNtZULKAQ2WHjnqtcvWGcvWOsvVGLOZa4x4o59xVNTw+AZgQsopEJKa1a96Oy3tfzuW9L6fclfNR6Uf4C/1MmjOJou1FDOs5jLzsPEZljYp0qSIi9aZbuYhI2Gzas4mCogL8hX7mrJxDZrvMYJuEfqn9SLAaJ8XrpPJWO+vXl5OaGj232hGR2BB1t3IRETlUdohFaxcFbzGzee9mRmWNCjbxbNe83QmdP5pu9iwisSmcfaBqJRbXOmOBcvWOsg29xomNcSWO3w//PZ//5HM+nPAhA7sNZMZnM0h7KI3znzqfe9+5l2WbllGf//GaPPnpIwZPAC0pLp7K5MlPh/K3EZX0fvWOsvVGLOYasj5QEru0zCHRIK1tGjf1u4mb+t3E/sP7mV8yH3+hnx++9EMOHD4Q7Dk1tOdQWjVpVeP51q8v59+Dp0otKS0t96R+EWlYtITXwGmZQ6Kdc44V21YEl/oWr1/MwG4D8WVXtEno1aFXla8bO3YqM2ZM4uhB1F7GjJnOc89NCUvtIhLbtAdKjkv/yEis2X1gN3NXzSV/RT7+Ij8tGrfAl+Ujr1ceg9IG0axRM0D/cyAiJ057oBqI+uSqZY7a0XvWG/XJtXXT1vzg5B/w5EVPsu62dbz8Hy+T3CqZexbcQ+f7O3PRCxfx54/+TGJ7Y86ciYwZM53Bg6cwZsz0BjN40vvVO8rWG7GYq/ZANXCpqQnTS/7IAAAYQklEQVTAXo6dgUpJicjYWqROzIycLjnkdMnhzvPvZNu+bcwunk1+YT53zbuLrq27kjc+jx9n+zin+zk0StBfeSISGlrCa+C0zCHxqqy8jA9LPwwu9a36ZhXDM4fjy/IxOns0nVt2jnSJIhLltAdKqlX5KbzS0nJSUvQpPIlPpbtLmVk0E3+hnzdXvkmvDr2CTTz7pvQNeRNPEYl9UTeAmj9/fvAOyBI6ytU7ytYbkcr1YNlBFq5ZGPxk37ZvtzE6azS+bB8jMkfQtlnbsNcUSnq/ekfZeiNac61uAKUNASLS4DRJbMLgjMEMzhjM/SPuZ9U3q/AX+nnm02e44fUbOKPrGcFP9n2v0/cwq/LvTxFpwLSEJyJyhH2H9gWbeOYX5lNWXhZs4jkkYwgtmxz7qVURiVdRt4QnIhILnHN8tfUr8gvz8Rf6+bD0Q87tfm6wiWdW+6xIlygiHlIfqAZCuXpH2Xoj2nM1M07pdAqTzpnEvGvmsf7n65lw5gQ+3fgp5z91Pif98SRum3kbb658kwOHD0S63KBozzWWKVtvxGKu2gMlIlJLSU2T+NGpP+JHp/6IclfO0o1L8Rf6mfzWZL7Y8gWD0weTl53H6OzRdEvqFulyRcRDWsITEQmBrfu2BtskzCqeRbekbsE2CQO6DVATT5EYpD1QIiJhdLj8MIvXLcZf6Mdf5GfNzjWMyByBL8vHqKxRdGrZKdIl1lpln7j168tJTVWfOGlYtAeqgVCu3lG23ojXXBslNOLcHufym6G/YcmNS1j2n8sYmjGUV796laxHsxjwlwHcs+AePi79mHIX+vtOhirXyjsVzJgxifnzK248Pnz4o6xatTok549F8fqejbRYzFWtd0VEPJaalMoNZ97APy7/B5snbea/h/w3O/bvYMyrY0j9QyrXvXYdr3zxCjv374x0qUeZPPnpI27zBNCS4uKpTJ78dASrEokOWsITEYmg4u3FwaW+d9e8y1kpZ+HLqmiTcGqnUyPaxHPw4CnMnz+1yp/Pm/fdn4vEG3UiFxGJUpntM5nYfyIT+09k78G9vFXyFvkr8vE978OwYBPPwRmDadG4RVhrS01NAPby7xkogL2kpGjxQkR7oOKIcvWOsvWGcj1ayyYt+X6v7/On7/+JkltKyL8qn/S26dy/6H66TO+Cb4aPP37wR1Z+s7La84Qq12nTxpOZOYWKQRTAXjIzpzBt2viQnD8W6T3rjVjMVTNQIiJRyMz4Xufv8b3O3+P2c29nx/4dzCmeg7/Iz3+//d+0a94ueL++83qcR5PEJiGvISMjjTlzJjJ58nRKS8tJSUlg2rSJ+hSeCNoDJSISc8pdOZ9s+CR4v76vt37NkIwhwSaeKa1TIl2iSFxQHygRkSjhRV+lzXs3B5t4zi6eTXrb9OD9+vqn9icxITE0xYs0MOoD1UAoV+8oW280tFy96qvUuWVnxp0+jhcvfZHNv9jM+DbjKSsv46b8m0iensyYV8fw/GfPs23fthD9ThquhvaeDZdYzFUfpRARCZNw9FVqlNCIPl36cO+we/n0Pz9lyY1LuCDtAl5a/hIZD2dwzl/P4Tdv/4YlG5agFQGR+tMSnohImES6r9KBwwd4e/Xb5Bfm4y/0s+fgnuBS3/Cew2ndtLXnNYjEkqhbwhMRaYj+3VfpSOHrq9S0UVOGZw7noVEPsWLiChaMX8BpnU/jzx//mZQ/pDD070N5YNEDfLX1K81OidRAe6DiiHL1jrL1RkPLNVx9lWqba3aHbG4ZcAuzxs5iw39t4Jb+t7Bi2wqGPzuczEcymeifSEFhAd8e+jak9cWyhvaeDZdYzFV9oEREwiSa+yq1atKKi066iItOugjnHJ9v/pz8wnzuffdeLn/lcgalDQou96W3TY90uSIRpz1QIiJSrW++/YbZxbPxF/kpKCygU8tOwSae53Y/l8aJjSNdoogn1AdKRERCotyV81HpR8EmnoXbChnWc1iwiWeXVl0iXaJIyETdJvJYXOuMBcrVO8rWG8rVG17mmmAJnJ16Nr/O/TUfTviQr3/2Nd/v9X0Kigo45bFTOOuJs7j7rbt5f937lJWXeVZHpOg9641YzFV7oEREpN6SWyUzPmc843PGc6jsEIvWLsJf6OeG129g095NjMoaRV52HiMyR9C+eftIlysSMlrCExERT6zesZqCogLyC/NZULKAPsl9yMvOw5fto09yH8yqXBkRiRraAyUiIhG1//B+FpQsIL8wn/zCfA4cPhD8VN+wnsNo1aRVpEsU+Q7tgWoglKt3lK03lKs3ojHXZo2aMTJrJI+MfoSiiUXMHTeXUzqewmMfPkbXB7oy/NnhPPjeg6zYtiKqm3hGY7bxIBZz1R4oEREJKzPjpI4ncVLHk7ht4G3sPrCbuavmkr8in+nvTad5o+bBpb4L0i+gWaNmkS5Z5Du0hCciIlHDOceyTcuC9+tbtmkZuem5weW+Hm16RLpEaUBOaA+Umf0V+D6wyTnX5zjPeQQYTcX9CcY755Ye53kaQImISK1t27ct2MRzZtFMurTqEpydGthtoJp4iqdOdA/UU8DIak4+Gsh0zmUDNwKP13TCWFzrjAXK1TvK1hvK1RvxlGuHFh248rQrefaHz7Lxvzby5IVP0iSxCbfNuo3k6clc/srlPLP0GTbv3RyWeuIp22gSi7nWuAfKOfeumVV3o6aLgb8HnrvYzNqYWbJzblOoihQREUlMSGRAtwEM6DaAewbfw4bdGygoKuCNFW9wy8xb6NWhF75sH3nZefRN6UuCReRzUtJA1GoPVGAA9UZVS3hm9gZwr3NuUeD4TeB259wnVTxXS3giIhJyB8sOsnDNwuAtZrZ9u+2oJp5tm7WNdIkSg6pbwgv7p/DGjx9Peno6AG3btiUnJ4fc3Fzg31N4OtaxjnWsYx3X5XjRO4swjPtH3M/9I+7nhTde4P117/PMvme44fUbyNiZQf/U/ky8bCK9O/dmwYIFUVW/jqPjuPL7kpISahKKGajHgbeccy8Fjr8CLqhqCa9yBmr+/PnBoiV0lKt3lK03lKs3lOvRvj30LW+VvBWcnSorLwsu9Q3JGELLJi1rfS5l641ozTUUjTQt8FWV14FxgQsNAHZo/5OIiESL5o2b48v28UffH1l580pmjZ1FdvtsHlr8EF0e6MLI50byyOJHKNpeFOlSJYbUpo3B80Au0AHYBEwBmgDOOfdE4Dl/BEZR0cbg2qr2PwWepz1QIiISNXYd2MWbK98kf0U+/iI/SU2T8GVV9JwalDaIpo2aRrpEiSDdC09ERKQG5a6cTzd+GmziuXzLcganDw428eyW1C3SJUqY6V54DYRy9Y6y9YZy9YZyrZ8ES+CMrmfw/wb9PxZdv4jim4v5j1P/gwWrF5DzeA6nP346Vz1wFe+ueZfD5YcjXW5cicX3rO6FJyIiUoWOLToyps8YxvQZQ1l5GYvXL+ZPL/+JiQUTWbNzDSMyR+DL8jEqaxSdWnaKdLkSZlrCExERqaP1u9ZTUFSAv9DP3FVzOaXjKcGlvjO7nqkmnnFCe6BEREQ8crDsIO+sfifYJmHH/h2Mzh5NXnYew3sOp02zNpEuUepJe6AaCOXqHWXrDeXqDeXqnaqybZLYhKE9h/LAyAf46mdfsfC6hfTt2pe/Lvkr3R7sRu7Tudy/8H6Wb16OJhGqFovvWe2BEhGRuLdq1WomT36a9evLSU1NYNq08WRkVHeb1/rLbJ/Jz87+GT87+2fsO7SPeavm4S/043veh2HBpb4hGUNo0biFJzWI97SEJyIicW3VqtUMH/4oxcVTgZbAXjIzpzBnzkTPBlFVcc7xxZYv8Bf68Rf5+aj0I87rcR6+LB95vfLo2a5n2GqR2tEeKBERabDGjp3KjBmTqBg8VdrLmDHTee65KZEqi537dzJn5ZyKAVWhn7bN2gZvMXN+2vk0SWwSsdqkgvZANRDK1TvK1hvK1RvK9Wjr15dz9OAJoCWlpeV1Plcos23TrA2Xnnopf7v4b5T+VykzLplB22ZtuWveXXS6vxOXvHQJf/nkL6zftT5k14xWsfie1R4oERGJa6mpCVTcaezoGaiUlOhpNZBgCfRN6UvflL7cfcHdbNm7hZlFM/EX+bl9zu2ktU0L3mJmQLcBJCYkRrrkBk9LeCIiEteiZQ9UfR0uP8z7694PtklYt2sdIzNH4suuaOLZsUXHSJcYt7QHSkREGrTKT+GVlpaTkuLtp/C8tm7XOgoKC8gvzOetkrc4tdOp5GXn4cv2cUaXMzCr8t97qYeoG0DNnz+f3NzcsF23oVCu3lG23lCu3lCu3om2bA8cPsDbq98OfrJv94HdjM4ajS/bx/DM4SQ1TYp0ibUSbblWqm4ApT1QIiIiMappo6YMzxzO8MzhPMiDFG0vwl/o54lPnmD8a+Ppl9IvODt1cseTNTsVQlrCExERiUN7D+5l3qp55Bfm4y/0k5iQGBxMDU4fTPPGzSNdYtSLuiU8ERERCR/nHMu3LCd/RT7+Ij9LNizh/LTzg00809umR7rEqKQ+UA2EcvWOsvWGcvWGcvVOrGZrZvTu3Js7zruDBeMXsPrW1Vxz+jV8WPoh/f/Sn1MfO5VJsyfx1qq3OFh2MOz1xWKu2gMlIiLSwLRr3o7LvncZl33vMspdOR+Xfkx+YT53vHkHK7atYFjPYfiyfYzOGk3X1l0jXW7YVX5qszpawhMREZGgTXs2BZt4zi6eTc92PYNLff1S+sV9E8+j+4a10h4oERERqZtDZYd4b917wSaeG/dsZGTmSPKy8xiZNZL2zdtHusSQO/reidoD1SAoV+8oW28oV28oV+80tGwbJzZmUNogfjfsd3x202d8/OOPOb/H+bzw+QukP5TOuX87l9++81uWblzKiUyQRFOuVd878bu0B0pERERqpUebHtx41o3ceNaN7D+8nwUlC/AX+rn0fy/l28PfBu/XN6znMFo3bR3pcuul6nsnfpeW8ERERGJE5ebm9evLSU2NrlvSrNi2IrjU9/669+mf2j/Yd6pXh14x08RTe6BERETiSCzdFHnPwT3MXTk3OKBq2qhpcDCVm55Ls0bNIl1itSoHqjNm/Fp7oBoC5eodZesN5eoN5eqdSGY7efLTRwyeAFpSXDy1xo/bR0KrJq24+OSL+fOFf2btbWv5x+X/oGurrvzmnd/Q+f7OXPjChTz+0eOs2bkGiL73bEZGGs89N6Xa52gPlIiISAyoenNzS0pLyyNRTq2ZGX2S+9AnuQ+/Ov9XbP92O7OLZ+Mv9DP5rckkt0zmtH2nYenGOd3PoXFi40iXXCtawhMREYkBR3+8vtJexoyZXuNsSbQqKy/jo9KPgkt9xd8UM7zn8GATz+RWyRGtT/fCExERiXGxtAeqvjbu2cjMopnkF+bz5so3yWqfFWzieVbKWSRYeHceRd0Aav78+eTm5obtug2FcvWOsvWGcvWGcvVOpLOt3NxcWlpOSkp0fQrvRFSV66GyQyxcuxB/oR9/oZ/NezczOns0viwfIzJH0K55O8/rqm4ApT1QIiIiMaI2m5vjRePExuSm55Kbnst9w++jZEcJBYUFPLvsWSa8MYGcLjn4sn3kZefRu3PvsLdJ0BKeiIiIxJRvD33LgtULyF+RT35hPofKDwWX+oZkDKFVk1YhuU7ULeGJiIiIhIJzjq+3fR1c6lu8fjEDuw0M9p3K7pBd73NXN4BSH6g4oly9o2y9oVy9oVy9o2y9cSK5mhkndzyZnw/8OW+Oe5P1P1/PTWfdxOebPyf3mVx6PdqLW2feyuzi2Rw4fCBkNWsPlIiIiMSNpKZJ/PCUH/LDU36Ic45PN31K/op8pi6YWjGoSs8lLzuP0Vmj6d6me72voyU8ERERaRC27dvGrOJZ+Av9zCyaSUrrlOBS38DuA2mUcPS8kvZAiYiIiByhrLyMD9Z/EGziWbKjhBGZI4JNPDu17KQ9UA2FcvWOsvWGcvWGcvWOsvVGJHJNTEhkYPeBTBsyjU9u/ITPf/I5IzJH8NrXr5H9aDb9/9K/2tdrD5SIiIg0eCmtU7jujOu47ozrOFh2kHfXvMtQhh73+VrCExEREalC1C3hiYiIiMSyWg2gzGyUmX1lZivM7I4qHk8ys9fNbKmZfWZm46s7n9aQvaFcvaNsvaFcvaFcvaNsvRGLudY4gDKzBOCPwEjge8CVZnbyMU/7KbDcOZcDDAYeMLPj7q9aunRp/SuW41Ku3lG23lCu3lCu3lG23ojFXGszA3U2UOicW+2cOwS8CFx8zHMc0DrwfWtgm3Pu8PFOuGPHjvrUKjVQrt5Rtt5Qrt5Qrt5Rtt6IxVxrM4BKBdYecbwu8LMj/RE41cxKgU+BW0JTnoiIiEj0CdUm8pHAEudcCnAG8JiZHfdWyCUlJSG6rBxJuXpH2XpDuXpDuXpH2XojFnOtsY2BmQ0Afu2cGxU4/iXgnHO/P+I5/wLudc4tDBzPBe5wzn10zLnUw0BERERixvHaGNSmkeaHQJaZpQEbgCuAK495zmpgGLDQzJKBXsDK2hYhIiIiEktqHEA558rM7GfAbCqW/P7qnPvSzG6seNg9Afw38LSZLQu87Hbn3HbPqhYRERGJoLB2IhcRERGJB2HrRG5m3cxsnpktDzTbvDlc1453ZtbUzBab2ZJAtlMiXVM8MbMEM/vEzF6PdC3xxMxKzOzTwPv2g0jXEy/MrI2ZvWxmXwb+vq3+jqhSIzPrFXiffhL4daf+DQsdM7vNzD43s2VmNsPMmkS6ptoI2wyUmXUBujjnlgY+ofcxcLFz7quwFBDnzKyFc26fmSUCC4GbnXP6RykEzOw2oC+Q5Jy7KNL1xAszWwn0dc59E+la4omZPQ0scM49FWho3MI5tyvCZcWNQHPpdUB/59zamp4v1TOzFOBd4GTn3EEzewnId879PcKl1ShsM1DOuY3OuaWB7/cAX/LdflJST865fYFvm1Kxt01rsyFgZt0AH/CXSNcShwzdjzOkzCwJON859xSAc+6wBk8hNwwo1uAppBKBlpUDfqA0wvXUSkT+8jKzdCAHWByJ68ejwDLTEmAjMMc592Gka4oTDwK/QANSLzhgjpl9aGYTIl1MnMgAtprZU4HlpifMrHmki4ozlwMvRLqIeOGcKwUeANYA64Edzrk3I1tV7YR9ABVYvnsFuCUwEyUh4Jwrd86dAXQD+pvZqZGuKdaZWR6wKTBzaoEvCZ1znXNnUjHD91MzOy/SBcWBRsCZwGOBbPcBv4xsSfHDzBoDFwEvR7qWeGFmbam4PVwakAK0MrOrIltV7YR1ABWYnnsFeNY591o4r91QBKbr3wJGRbqWOHAucFFgr84LwGAzi/p1+VjhnNsQ+HUL8A8q7rspJ2YdsPaIJsavUDGgktAYDXwceM9KaAwDVjrntjvnyoBXgXMiXFOthHsG6m/AF865h8N83bhmZh3NrE3g++bAcECb80+Qc+5O51wP51xPKhrIznPOjYt0XfHAzFpU3u7JzFoCI4DPI1tV7HPObQLWmlmvwI+GAl9EsKR4cyVavgu1NcAAM2tmZkbFe/bLCNdUK7XpRB4SZnYuMAb4LLBXxwF3OudmhquGONYVeCbw6ZAE4CXnnD/CNYlUJxn4R+D2To2AGc652RGuKV7cDMwILDetBK6NcD1xwcxaUDFb8uNI1xJPnHMfmNkrwBLgUODXJyJbVe2okaaIiIhIHekjxCIiIiJ1pAGUiIiISB1pACUiIiJSRxpAiYiIiNSRBlAiIiIidaQBlIiIiEgdaQAlIiIiUkcaQIlIVDGz3fV83XwzKznmZ/+sPJ+ZpZnZvsBNdpcEfh0bgpJFpAEKWydyEZFaqm93XwfsMLNznHOLArc36nLM+YoCN9kVETkhmoESkahkZheY2Vtm9rKZfWlmz9biZS9Scb8ygEuouDHpUacNaZEi0mBpACUi0SyHinu7nQpkmll1d2l3wDzg/MB9Ia+gYkB1pMxjlvDO9aRqEYl7WsITkWj2gXNuA4CZLQXSgUXHea4Bh4F3qRg8NXPOrQnc4b2SlvBEJCQ0AyUi0ezAEd+XUbv/6XsJeCTwK9R/T5WIyHFpACUi0eaE9ik5594Bfsu/l++OPJ/2QIlISGgJT0SizfFmjGqaSQo+7pz7w3Fe19PMPqFiIOWAvznn/livKkWkQTPnNLstIiIiUhdawhMRERGpIy3hiUhMMbNXqfg0Hvx7Ke4O59yciBUlIg2OlvBERERE6khLeCIiIiJ1pAGUiIiISB1pACUiIiJSRxpAiYiIiNSRBlAiIiIidfT/ARyck8tjwEQOAAAAAElFTkSuQmCC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103" y="1828343"/>
            <a:ext cx="4987897" cy="2286458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2743200" y="4953000"/>
            <a:ext cx="7010400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28575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SzPct val="75000"/>
              <a:buFont typeface="Courier New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-228600" algn="l" defTabSz="914400" rtl="0" eaLnBrk="1" latinLnBrk="0" hangingPunct="1">
              <a:spcBef>
                <a:spcPct val="20000"/>
              </a:spcBef>
              <a:buSzPct val="5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Note: </a:t>
            </a:r>
          </a:p>
          <a:p>
            <a:r>
              <a:rPr lang="en-US" sz="1800" dirty="0"/>
              <a:t>When we are considering a factor for a new model, we also look at decile plots for an indication of distinctive returns</a:t>
            </a:r>
          </a:p>
        </p:txBody>
      </p:sp>
    </p:spTree>
    <p:extLst>
      <p:ext uri="{BB962C8B-B14F-4D97-AF65-F5344CB8AC3E}">
        <p14:creationId xmlns:p14="http://schemas.microsoft.com/office/powerpoint/2010/main" val="2719487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81200"/>
            <a:ext cx="4114800" cy="27432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960085"/>
            <a:ext cx="4114800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Informal Testing: Example of Double Sorts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17751" y="5257800"/>
                <a:ext cx="8207375" cy="7620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1400" dirty="0"/>
                  <a:t>From </a:t>
                </a:r>
                <a:r>
                  <a:rPr lang="en-US" sz="1400" dirty="0" err="1"/>
                  <a:t>Fama</a:t>
                </a:r>
                <a:r>
                  <a:rPr lang="en-US" sz="1400" dirty="0"/>
                  <a:t>-French 1993 paper’s abstract:</a:t>
                </a:r>
              </a:p>
              <a:p>
                <a:pPr marL="514350" indent="-514350">
                  <a:buFont typeface="+mj-lt"/>
                  <a:buAutoNum type="romanLcPeriod"/>
                </a:pPr>
                <a:r>
                  <a:rPr lang="en-US" sz="1400" dirty="0"/>
                  <a:t>“… when the tests allow for variation in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𝛽</m:t>
                    </m:r>
                  </m:oMath>
                </a14:m>
                <a:r>
                  <a:rPr lang="en-US" sz="1400" dirty="0"/>
                  <a:t> that is unrelated to size, the relation between market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𝛽</m:t>
                    </m:r>
                  </m:oMath>
                </a14:m>
                <a:r>
                  <a:rPr lang="en-US" sz="1400" dirty="0"/>
                  <a:t> and average return  is flat, even when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𝛽</m:t>
                    </m:r>
                  </m:oMath>
                </a14:m>
                <a:r>
                  <a:rPr lang="en-US" sz="1400" dirty="0"/>
                  <a:t> is the only explanatory variable.  ”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17751" y="5257800"/>
                <a:ext cx="8207375" cy="762000"/>
              </a:xfrm>
              <a:blipFill>
                <a:blip r:embed="rId5"/>
                <a:stretch>
                  <a:fillRect l="-223" t="-6400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C40E0-C535-43F6-A4CF-0ED3164330A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AutoShape 4" descr="data:image/png;base64,iVBORw0KGgoAAAANSUhEUgAAAlAAAAEaCAYAAADeyWnSAAAABHNCSVQICAgIfAhkiAAAAAlwSFlzAAALEgAACxIB0t1+/AAAIABJREFUeJzt3Xl8lOW5//HPlbAvYSeQAElIgksRo4iAC4YdJlVb63EDERfqsS0uPVRb/SFFTmurWLd6arWtWsXl6LFVmwmLIKiguIEoLiSBsIUd2WVL7t8fmUwBQzbmmS3f9+uVF3kyM89z8WWE2/u+53rMOYeIiIiI1F5CpAsQERERiTUaQImIiIjUkQZQIiIiInWkAZSIiIhIHWkAJSIiIlJHGkCJiIiI1JEGUCISFmZ2lZnNDPM1zzGzFWa2y8wuMrPOZva2me00s/vDWYuIxBcNoEQkZMzsPDNbaGY7zGyrmb1jZn0BnHPPO+dGhfh6U8zsYGCAtMvMdpvZ9iOecg/wiHMuyTn3OvBjYLNzro1z7hcncN2nzOyeE61fRGJXo0gXICLxwcxaA28ANwIvA02A84EDHl/6RefcuOM8lgZ8Uc2xiEi9aAZKREKlF+Ccc//rKhxwzr3pnPscwMyuMbN3At//IjBbVDlzdNDM/hZ4LMnM/mJmpWa21symmZnVtRgzKwIygH8FrvE8cA1wR+B4iFX4pZkVmdkWM3vRzNoecY7KGbVvzGy1mY0zswnAGOD2wHleO+HkRCTmaAAlIqGyAigzs6fNbNSRA5EjOADn3P3OudbOuSTgVGAz8GLgOc8AB4GewBnAcOCGuhbjnMsC1gJ5gSW8q4AZwO8Dx/OAm4GLqJgpSwG+Af4HwMzSAD/wMNARyAGWOueeDJznvsB5Lq5rbSIS+zSAEpGQcM7tBs4DyoEngM1m9pqZdTrea8ysOfBP4CHn3Gwz6wyMBm5zzu13zm0FHgKurObSl5vZ9iO+5h57mWpeeyNwl3Nug3PuEBV7pi41s4TANecEZtTKnHPfOOeWVZ+CiDQU2gMlIiHjnPsauA7AzHpRMVPzEBVLXlX5K/Clc2564DgNaAxsCKzaWeBrTTWXfamaPVA1SQP+YWblgWMDDgHJQHeguJ7nFZE4pwGUiHjCObfCzJ6m4pNv32FmvwSyqJi1qrQW2A90cM45z4usGJhd55x7r4r61gJnH+d14ahNRKKYlvBEJCTM7CQz+7mZpQaOu1OxDFbV4GQ0MBH4oXPuYOXPnXMbgdnAg2bWOrDJu6eZDfKo7D8DvzWzHoG6OpnZRYHHZgBDzexSM0s0s/ZmdnrgsU1U7NESkQZKAygRCZXdQH9gsZntBhYBy4BJVTz3Mio2Zn95xKfx/ifw2DVUtED4AthORUuELtVc9/Jj+kDtMrOOgceOnSk69vhh4DVgtpntDNR8NoBzbi3gC9S/HVgC9Am87q/A9wJ7rl6tpjYRiVMWnllyERERkfihGSgRERGROtIASkRERKSONIASERERqSMNoERERETqKKx9oMxMO9ZFREQkZjjnqrybQdhnoJxzTJkyBeecvkL8pVyVbax9KVflGmtfyrZh5VqdiCzhlZSUROKycU+5ekfZekO5ekO5ekfZeiMWc9UeKBEREZE6isgAavz48ZG4bNxTrt5Rtt5Qrt5Qrt5Rtt6IxVzD2onczFw4ryciIiJSX2aGi5ZN5ADz58+PxGXjnnL1jrL1hnL1hnL1TrRkm56ejpnpK0Rf6enpdf4zCGsbAxERETlxq1evrvFTYlJ7ZlVOMlX/Gi3hiYiIxJbA0lKky4gbx8sz6pbwRERERGKZ9kDFEeXqHWXrDeXqDeXqHWUrlTQDJSIiIlJHYd8DNWbMr5k2bTwZGWlhu66IiEg8ifY9UOnp6WzevJlGjRrRqlUrRo4cyWOPPUaLFi2qfd2CBQsYO3Ysa9euDVOlFWJiD9SMGZMYPvxRVq1aHe5Li4iISBiYGfn5+ezatYulS5eyZMkS7r333hpf55yr1yfiKpWVldX7tXUVgSW8lhQXD2Xy5KfDf+k4p7V57yhbbyhXbyhX7yjb2quc0encuTMjR45k6dKlABw8eJBJkyaRlpZG165duemmmzhw4AD79u3D5/NRWlpK69atSUpKYuPGjVx77bXcfffdwfMuWLCA7t27B48zMjK47777OP3002nVqhVlZWVkZGTwwAMPcPrpp9OuXTuuvPJKDh48GNLfX4T2QDWntLQ8MpcWERGRsFm3bh0FBQVkZ2cDcMcdd1BUVMSyZcsoKiqitLSUe+65hxYtWlBQUEBKSgq7d+9m165ddOnSpcpzHjtL9eKLL1JQUMCOHTtITEwE4OWXX2b27NmsWrWKTz/9lKeffjqkv68IDaD6kZKi/euhlpubG+kS4pay9YZy9YZy9Y6yrb0f/OAHJCUl0aNHD5KTk/n1r38NwJNPPsmDDz5ImzZtaNmyJb/85S954YUXTuhat9xyCykpKTRt2vSonyUnJ9O2bVsuvPDC4AxYqESgE/leMjOnMG3axPBfWkRERMLitddeY/Dgwbz99tuMGTOGrVu3Bpfq+vbtG3xeeXn5CW+I79at23d+lpycHPy+RYsWbNiw4YSucaywTwONGTOdadPO0qfwPKC1ee8oW28oV28oV+8o29qrHBQNGjSIa665hkmTJtGxY0datGjB8uXL2b59O9u3b2fHjh3s3LkTqPqWKi1btmTfvn3B46oGQiey8by+wj6Aeu65KXTtWvWapoiIiMSfW2+9lTlz5vDZZ58xYcIEbr31VrZs2QLA+vXrmT17NlAxa7Rt2zZ27doVfG1OTg5+v59vvvmGjRs38vDDD0fk93CsGgdQZvZXM9tkZsuqeU6umS0xs8/N7K2azqk1ZG8oV+8oW28oV28oV+8o29o5dkaoY8eOjBs3jmnTpvH73/+erKwsBgwYQNu2bRkxYgQrVqwA4KSTTuLKK6+kZ8+etG/fno0bN3L11VfTp08f0tPTGTVqFFdccUW11zrez0KtxkaaZnYesAf4u3OuTxWPtwEWASOcc+vNrKNzbutxzqWbCYuIiJygaG+kGWs8aaTpnHsX+Kaap1wF/J9zbn3g+VUOno6kNWRvKFfvKFtvKFdvKFfvKFupFIo9UL2A9mb2lpl9aGZXh+CcIiIiIlErFG0MGgFnAkOAlsB7Zvaec66oqiePHz+e9PR05s+fT9u2bcnJyQmuKVeO7HVcv+PKn0VLPfF0nJubG1X1xNNxpWipJx6O9X6N/2MJvcqM58+fT0lJSY3Pr9XNhM0sDXjjOHug7gCaOeemBo7/AhQ45/6viudqD5SIiMgJ0h6o0PLyZsIW+KrKa8B5ZpZoZi2A/sCX1Z3s2P/zlNBQrt5Rtt5Qrt5Qrt5RtlKpxiU8M3seyAU6mNkaYArQBHDOuSecc1+Z2SxgGVAGPOGc+8LDmkVEREQiqlZLeCG7mJbwRERETpiW8ELLyyU8EREREQmIyABKa8jeUK7eUbbeUK7eUK7eUbbeGDx4MH/7298iXUadaAZKREREYta1117L3XffHfbrRmQApT4W3lCu3lG23lCu3lCu3lG2UkkzUCIiIhIy06dP59JLLz3qZzfffDO33XZbta8rKSnhvPPOIykpiVGjRrF9+/bgY5dddhldu3alXbt25Obm8uWXFd2SnnzySWbMmMF9991HUlISF198ceh/Q8ehPVBxRLl6R9l6Q7l6Q7l6R9nWbOzYscyaNYtdu3YBUFZWxksvvcQ111xT7eteeOEFnnnmGbZs2cKBAweYPn168DGfz0dxcTGbN2/mzDPP5KqrrgJgwoQJjBkzhttvv51du3bx2muvefcbO0YobuUiIiIiUcamHq//dd24KXVrl9ClSxcGDRrEyy+/zPXXX09BQQGdOnUiJyen2tdde+21ZGZmAhUzTm+88UbwsfHjxwe/v/vuu3nooYfYvXs3rVu3rlNtoRSRAZTWkL2hXL2jbL2hXL2hXL0TS9nWdeATSuPGjePxxx/n+uuvZ8aMGVx99dU1vqZLly7B71u0aMGePXsAKC8v58477+SVV15h69atmBlmxtatWyM6gNIeKBEREQmpH/zgByxbtozly5fzr3/9izFjxtT7XDNmzOCNN95g3rx57Nixg5KSEpxzwcaXZqGZaasr7YGKI8rVO8rWG8rVG8rVO8q2dpo2bcqPfvQjrrrqKvr370+3bt3qfa49e/bQtGlT2rVrx969e/nVr3511KApOTmZlStXhqLsOtEMlIiIiITcNddcw2effca4ceNqfG51s0jjxo2jR48epKam0rt3b84555yjHr/++utZvnw57du355JLLjnhumtL98ITERGJMbFwL7y1a9dyyimnsHHjRlq1ahXpcqqle+GJiIhIxJWXl/PAAw9wxRVXRP3gqb60ByqOKFfvKFtvKFdvKFfvKNua7du3jzZt2jBv3jymTp0a/Hnr1q1JSkoKflUeL1y4MILV1p/6QImIiEjItGjRgt27d3/n51X9LJZpD5SIiEiMiYU9ULFEe6BEREREwkB7oOKIcvWOsvWGcvWGcvWOspVK2gMlIiISY9LS0iLWgTsepaWl1fk12gMlIiIiUgXtgRIREREJIe2BiiPK1TvK1hvK1RvK1TvK1huxmKtmoERERETqKOx7oJ5f9jwjs0bSvnn7sF1XREREpK6q2wMV9gHUhc9fyPyS+fRJ7oMv20dedh59kvvo0wQiIiISVaJqE/nrV77OK2e/wuRBk9m4ZyOX/O8ldHuwGxNen8A/v/onuw/EV6v3cIrFNeRYoWy9oVy9oVy9o2y9EYu5RmQPVJPEJozMGskjox+haGIRb13zFqd2OpXHPnyMlD+kMOzvw3jwvQf5euvXalUvIiIiUSfq+kDtPrCbuavm4i/04y/006xRM3zZPnzZPnLTc2nWqFmYqhUREZGGLKr2QNXles45lm1ahr/QT35hPss2LeOC9AvIy87Dl+2jR5seHlYrIiIiDVlU7YGC2q91mhmndzmdX53/K9697l1Kbi3hqt5XsXDtQvo+0Zfe/9ObO+bcwYKSBRwqO+Rt0TEgFteQY4Wy9YZy9YZy9Y6y9UYs5hpT98Jr37w9V552JVeediVl5WV8WPoh/kI/P5/9c1Z+s5LhPYfjy/YxOms0ya2SI12uiIiIxKmoXsKriw27NzCzaCb5hfm8ufJNsjtk48vykdcrj7NSziLB1DNUREREai9m90DV18Gygyxau4j8Ffn4i/xs2buF0dmj8WX5GJE5gnbN23leg4iIiMS2mN0DVV9NEpuQm57L/SPuZ/lPlrP4hsX0T+3Ps8ueJe2hNAY9NYjfvfs7Ptv0WVy1SYjFNeRYoWy9oVy9oVy9o2y9EYu5xtQeqPrKaJfBT/r9hJ/0+wnfHvqW+SXzyS/M56IXL+Jw+eHgUt+QjCG0atIq0uWKiIhIlIvLJbzacs7x9bavg0t9H6z/gHO6n4Mvq6LvVHaH7EiXKCIiIhHS4PZA1deuA7t4c+WbwSaerZq0Ct6vb1DaIJo2ahrpEkVERCRMGtweqPpKaprEJadcwl8u+gvrf76ely59iU4tOjFl/hQ6T+/MD178AU98/ARrd66NdKlVitZc44Gy9YZy9YZy9Y6y9UYs5tog9kDVh5lxRtczOKPrGdw16C627tvKrKJZ+Iv83Dn3TlKTUoNLfQO7D6RRgqIUERFpKLSEVw9l5WUsXr84eIuZ1TtWMyJzBHnZeYzKGkWnlp0iXaKIiIicIO2B8tj6XeuDTTznrprLyR1PDt6v78yuZ6qJp4iISAw6oT1QZvZXM9tkZstqeF4/MztkZpfUdM5YXOusTmpSKtefeT2vXv4qW36xhd8O+S079+/k6n9cTcoDKVz72rW8vPxldu7f6Wkd8ZZrNFG23lCu3lCu3lG23ojFXGszNfIUMLK6J5hZAvA7YFYoioplTRKbMLTnUB4Y+QBf/vRLFl2/iL5d+/LU0qfo9mA3cp/O5b6F97F88/K4auIpIiLSkNRqCc/M0oA3nHN9jvP4LcBBoB/wL+fcq8d5Xlwu4dXWvkP7eGvVW+QX5pNfmI9h+LIrNqIPyRhCi8YtIl2iiIiIBJzwHqjqBlBmlgLMcM4NNrOnAs/TAKoGzjm+3PplsInnR6UfcV6P84Jd0Xu26xnpEkVERBq06gZQofjs/UPAHUder7onjx8/HoD09HTatm1LTk4Oubm5wL/XQBvCsZmxeflm+tGPX1zzC3bu38lDLz6Ef46f37zzG9o2a8tp+05jQLcBTLx8Ik0Sm9R4/oceeqjB5un18ZHr89FQT7wcL126lFtvvTVq6omXY71fvTuu/Fm01BMvx9Hy71fl9yUlJdQkFDNQKyu/BToCe4EfO+der+K5zjnH/Pnzg0XLd5W7cpZsWEJ+YT7+Qj9fbv2SoRlD8WX7GJ01mtSk1Cpfp1y9o2y9oVy9oVy9o2y9Ea25hmIJL52KAdRpNTxPS3ge2LJ3CzOLZuIv8jOraBZpbdOCTTwHdBtAYkJipEsUERGJOyc0gDKz54FcoAOwCZgCNAGcc+6JY577N7SJ3FOHyw/z/rr3g0081+1ax8jMkeRl5zEyayQdW3SMdIkiIiJxIeoaaUbrVF0sWrdrHQWFBeQX5jNn3hz69O8TbOJ5RpczMKt2S5rUkt6z3lCu3lCu3lG23ojWXL3eRC4R1C2pGxP6TmBC3wnM7jQbSzf8hX6u/L8r2X1gN6OzRuPL9jE8czhJTZMiXa6IiEhc0K1c4ljR9qLgUt+itYvol9IvODt1cseTNTslIiJSjahbwpPw23twL/NWzQt+si8xITE4mBqcPpjmjZtHukQREZGockL3wvPCkf0WJHSqy7Vlk5ZceNKFPP79x1l962reuPINuid15/cLf0/y9GTyns/jsQ8eo2RHSdjqjSV6z3pDuXpDuXpH2XojFnPVHqgGyMzo3bk3vTv35o7z7mDH/h3MLp6Nv9DPPW/fQ4fmHfBl+8jLzuPcHufSJLFJpEsWERGJKlrCk6OUu3I+Lv04uHdqxbYVDOs5LNjEs2vrrpEuUUREJCy0B0rqbdOeTcwqnlXRJqF4DhntMoL36+uX0k9NPEVEJG5pD1QD4UWuya2SGXf6OF669CU2/2IzD458kEPlh/jxGz+mywNdGPvqWF747AW2f7s95NeOJnrPekO5ekO5ekfZeiMWc9UeKKm1RgmNGJQ2iEFpg/jdsN+xZucaCgoLeOHzF7jxXzfSJ7lPcO9Un+Q+apMgIiJxS0t4EhL7D+/n7dVvk78in/zCfL49/G1wqW9oxlBaN20d6RJFRETqRHugJOwKtxUGe069t+49+qf2D/ad6tWhl2anREQk6mkPVAMRTblmd8jm1gG3Mvvq2Wz4rw1MPHsiX239iqF/H0r2o9ncXHAzM4tmsv/w/kiXWivRlG08Ua7eUK7eUbbeiMVctQdKPNeqSSsuPvliLj75YpxzfLb5M/JX5PObd37DZS9fxgXpFwRnp3q06RHpckVERGqkJTyJqO3fbg828SwoKiC5ZXJwMHVO93NonNg40iWKiEgDpT1QEhPKysv4qPSjYBPP4m+KGd5zeLCJZ3Kr5EiXKCIiDYj2QDUQsZ5rYkIi/bv1Z+rgqXz044/48qdf4sv2kV+Yz8mPnUy/J/sx5a0pfLD+A8pdeVhri/Vso5Vy9YZy9Y6y9UYs5qo9UBK1urTqwvic8YzPGc+hskMsXLsQf6Gf6167js17NzM6ezS+LB8jMkfQrnm7SJcrIiINiJbwJCaV7CihoLCA/MJ83l79NjldcoJNPHt37q02CSIicsK0B0ri2reHvmXB6gXBJp6Hyg8Fm3gOyRhCqyatIl2iiIjEIO2BaiDiMddVq1YzduxUBg+ewtixU1m1avV3ntO8cXNGZY3iUd+jFN9czJyr53BSx5N4ZPEjpDyQwsjnRvLw+w9TtL2o3nXEY7Zeqc2fWSXl6g3l6h1l641YzFV7oCRqrVq1muHDH6W4eCrQEtjL++9PYc6ciWRkpFX5GjPj5I4nc3LHk/n5wJ+z68Au5q6ci7/Qz32L7qNl45bBpb5BaYNo2qhpWH9P8a4+f2YiIrFIS3gStcaOncqMGZOo+Ie40l7GjJnOc89NqfP5nHN8uulT8lfk4y/y8/nmzxmcPjjYJqF7m+4hq72hCvWfmYhIJFW3hKcZKIla69eXc/Q/xAAtKS2tXwsDMyOnSw45XXK4a9BdbNu3jVnFs/AX+rlz7p2kJqXiy/Lhy/YxsPtAGiXoP4+6CvWfmYhItNIeqDgSb7mmpiYAe4/56V5SUkLztu3QogNXnXYVz13yHJsmbeLxvMdplNCIW2beQuf7O3PFK1fw7KfPsmXvlrjL1it1/TNTrt5Qrt5Rtt6IxVwjMoASqY1p08aTmTmFf/+DvJfMzClMmzY+5NdKTEhkYPeBTBsyjU9u/ITPf/I5IzJH8M+v/0n2o9nclH8T9yy4h49KPwp7E89YEs4/MxGRSNIeKIlqq1atZvLkpyktLSclJYFp08aHfTPywbKDvLvmXfyFfvyFfrZ/u/2oJp5tmrUJaz3RLhr+zEREQkF9oERCaOU3K4NNPN9d8y5ndj0z+Mm+UzudqiaeIiJxQn2gGgjl6p0js+3Zric/Pfun+Mf42ThpI7efezurd6wm7/k8Mh7O4Cf5P+FfK/7F3oPH7gWSY+k96w3l6h1l641YzFV7oEROQIvGLfBl+3gs7zFW3bIK/xg/Pdv15A/v/YGuD3Rl9IzRPLr4UYq3F0e6VBERCSEt4Yl4ZOf+nby58s2KvVNFfto0bYMvu6JNwqC0QTRJbBLS61XuPVq/vpzUVO09EhE5UdoDJRJh5a6cpRuXBpt4frHlC4ZkDCEvO4/RWaNJTUo9ofNX1QE8M1MdwEVEToT2QDUQytU7J5ptgiVwZtczmXzBZN67/j2KJhbxo1N+xLxV8+jzeB9yHs/hrrl3sXDNQsrKy+p8/smTnz5i8ATQkuLiqUye/PQJ1e01vWe9oVy9o2y9EYu5qtWyyAmo77JZp5adGNtnLGP7jOVw+WEWr1tMfmE+P/X/lLW71jIycyS+bB+jskbRsUXHGs+nDuAiIuGlJTyRevJq2WzdrnUUFBbgL/Izb9U8Tu10KnnZefiyfeR0ySHBvjtxrHvQiYiEnvZAiXggHIOWA4cP8M6ad4J7p3Yd2BW8X9/wzOEkNU0CtAdKRMQL2gPVQChX71SVbTiWzZo2asqwnsN4cNSDfP2zr3nn2nc4vcvpPPnJk6T+IZUhzwxh+qLp7G+1j9mzf8aYMdMZPHgKY8ZMj4nBk96z3lCu3lG23ojFXLUHSqSe/n3j3KNnoEJ1s+OqZLXP4ub+N3Nz/5vZe3Av81bNw1/oZ+RzI0lMSMR3pY+reuWRm55Li8YtPKtDRKSh0xKeSD1F07KZc47lW5YHl/qWbFjC+WnnB5f7MtplhLUeEZF4oD1QIh6J1hvn7ti/g9nFs/EX+ikoKqBD8w7B+/Wd2+PckDfxFBGJR1E3gJo/fz65ublhu25DoVy9E8vZlrtyPi79GH+hn/zCfFZsW8HQnkODTTy7tu4asdpiOddoply9o2y9Ea25VjeAqnEPlJn9Ffg+sMk516eKx68C7ggc7gZucs59dgL1ikgIJVgC/VL70S+1H1Nyp7BpzyZmFc8ivzCfSbMnkd42Pdgm4ezUs0lMSIx0ySIiUa/GGSgzOw/YA/z9OAOoAcCXzrmdZjYK+LVzbsBxzqUlPJEocrj8MO+tfY/8wnz8hX427NkQbOI5MnMkHVp0iHSJIiIRc8JLeGaWBrxR1QDqmOe1BT5zznU/zuMaQIlEsbU71wZvfjy/ZD69O/cOzk6dnnw6ZlX+PSIiEpfC2QfqBqCgpifFYr+HWKBcvdNQsu3epjs3nnUjr13xGpsmbWLKBVPYvHcz//Hyf9DtwW5MeH0C//jyH+w+sDsk12souYabcvWOsvVGLOYasj5QZjYYuBY4L1TnFJHIadaoGSMyRzAicwQPjXqIwm2F+Av9/OmjPzHun+Pon9o/+Mm+Xh16aXZKRBqUkCzhmVkf4P+AUc654mrO46655hrS09MBaNu2LTk5OcGd95UjUB3rWMfRfbzn4B4efvFh3l/3PkubL6VJYhP67OvDwO4DmXjZRJo3bh5V9epYxzrWcW2OK78vKSkB4JlnnjnhPVDpVAygTqvisR7AXOBq59z7NZxHe6BE4oxzjs82f1axd6rQz9KNS7kg/YJgE8+0tpHviyUiUh8ntAfKzJ4HFgG9zGyNmV1rZjea2Y8DT5kMtAf+x8yWmNkHNZ3zyJGehI5y9Y6yPT4zo09yH3553i95+9q3WX3rasaeNpb3179Pvyf70ft/enP7nNtZULKAQ2WHjnqtcvWGcvWOsvVGLOZa4x4o59xVNTw+AZgQsopEJKa1a96Oy3tfzuW9L6fclfNR6Uf4C/1MmjOJou1FDOs5jLzsPEZljYp0qSIi9aZbuYhI2Gzas4mCogL8hX7mrJxDZrvMYJuEfqn9SLAaJ8XrpPJWO+vXl5OaGj232hGR2BB1t3IRETlUdohFaxcFbzGzee9mRmWNCjbxbNe83QmdP5pu9iwisSmcfaBqJRbXOmOBcvWOsg29xomNcSWO3w//PZ//5HM+nPAhA7sNZMZnM0h7KI3znzqfe9+5l2WbllGf//GaPPnpIwZPAC0pLp7K5MlPh/K3EZX0fvWOsvVGLOYasj5QEru0zCHRIK1tGjf1u4mb+t3E/sP7mV8yH3+hnx++9EMOHD4Q7Dk1tOdQWjVpVeP51q8v59+Dp0otKS0t96R+EWlYtITXwGmZQ6Kdc44V21YEl/oWr1/MwG4D8WVXtEno1aFXla8bO3YqM2ZM4uhB1F7GjJnOc89NCUvtIhLbtAdKjkv/yEis2X1gN3NXzSV/RT7+Ij8tGrfAl+Ujr1ceg9IG0axRM0D/cyAiJ057oBqI+uSqZY7a0XvWG/XJtXXT1vzg5B/w5EVPsu62dbz8Hy+T3CqZexbcQ+f7O3PRCxfx54/+TGJ7Y86ciYwZM53Bg6cwZsz0BjN40vvVO8rWG7GYq/ZANXCpqQnTS/7IAAAYQklEQVTAXo6dgUpJicjYWqROzIycLjnkdMnhzvPvZNu+bcwunk1+YT53zbuLrq27kjc+jx9n+zin+zk0StBfeSISGlrCa+C0zCHxqqy8jA9LPwwu9a36ZhXDM4fjy/IxOns0nVt2jnSJIhLltAdKqlX5KbzS0nJSUvQpPIlPpbtLmVk0E3+hnzdXvkmvDr2CTTz7pvQNeRNPEYl9UTeAmj9/fvAOyBI6ytU7ytYbkcr1YNlBFq5ZGPxk37ZvtzE6azS+bB8jMkfQtlnbsNcUSnq/ekfZeiNac61uAKUNASLS4DRJbMLgjMEMzhjM/SPuZ9U3q/AX+nnm02e44fUbOKPrGcFP9n2v0/cwq/LvTxFpwLSEJyJyhH2H9gWbeOYX5lNWXhZs4jkkYwgtmxz7qVURiVdRt4QnIhILnHN8tfUr8gvz8Rf6+bD0Q87tfm6wiWdW+6xIlygiHlIfqAZCuXpH2Xoj2nM1M07pdAqTzpnEvGvmsf7n65lw5gQ+3fgp5z91Pif98SRum3kbb658kwOHD0S63KBozzWWKVtvxGKu2gMlIlJLSU2T+NGpP+JHp/6IclfO0o1L8Rf6mfzWZL7Y8gWD0weTl53H6OzRdEvqFulyRcRDWsITEQmBrfu2BtskzCqeRbekbsE2CQO6DVATT5EYpD1QIiJhdLj8MIvXLcZf6Mdf5GfNzjWMyByBL8vHqKxRdGrZKdIl1lpln7j168tJTVWfOGlYtAeqgVCu3lG23ojXXBslNOLcHufym6G/YcmNS1j2n8sYmjGUV796laxHsxjwlwHcs+AePi79mHIX+vtOhirXyjsVzJgxifnzK248Pnz4o6xatTok549F8fqejbRYzFWtd0VEPJaalMoNZ97APy7/B5snbea/h/w3O/bvYMyrY0j9QyrXvXYdr3zxCjv374x0qUeZPPnpI27zBNCS4uKpTJ78dASrEokOWsITEYmg4u3FwaW+d9e8y1kpZ+HLqmiTcGqnUyPaxHPw4CnMnz+1yp/Pm/fdn4vEG3UiFxGJUpntM5nYfyIT+09k78G9vFXyFvkr8vE978OwYBPPwRmDadG4RVhrS01NAPby7xkogL2kpGjxQkR7oOKIcvWOsvWGcj1ayyYt+X6v7/On7/+JkltKyL8qn/S26dy/6H66TO+Cb4aPP37wR1Z+s7La84Qq12nTxpOZOYWKQRTAXjIzpzBt2viQnD8W6T3rjVjMVTNQIiJRyMz4Xufv8b3O3+P2c29nx/4dzCmeg7/Iz3+//d+0a94ueL++83qcR5PEJiGvISMjjTlzJjJ58nRKS8tJSUlg2rSJ+hSeCNoDJSISc8pdOZ9s+CR4v76vt37NkIwhwSaeKa1TIl2iSFxQHygRkSjhRV+lzXs3B5t4zi6eTXrb9OD9+vqn9icxITE0xYs0MOoD1UAoV+8oW280tFy96qvUuWVnxp0+jhcvfZHNv9jM+DbjKSsv46b8m0iensyYV8fw/GfPs23fthD9ThquhvaeDZdYzFUfpRARCZNw9FVqlNCIPl36cO+we/n0Pz9lyY1LuCDtAl5a/hIZD2dwzl/P4Tdv/4YlG5agFQGR+tMSnohImES6r9KBwwd4e/Xb5Bfm4y/0s+fgnuBS3/Cew2ndtLXnNYjEkqhbwhMRaYj+3VfpSOHrq9S0UVOGZw7noVEPsWLiChaMX8BpnU/jzx//mZQ/pDD070N5YNEDfLX1K81OidRAe6DiiHL1jrL1RkPLNVx9lWqba3aHbG4ZcAuzxs5iw39t4Jb+t7Bi2wqGPzuczEcymeifSEFhAd8e+jak9cWyhvaeDZdYzFV9oEREwiSa+yq1atKKi066iItOugjnHJ9v/pz8wnzuffdeLn/lcgalDQou96W3TY90uSIRpz1QIiJSrW++/YbZxbPxF/kpKCygU8tOwSae53Y/l8aJjSNdoogn1AdKRERCotyV81HpR8EmnoXbChnWc1iwiWeXVl0iXaJIyETdJvJYXOuMBcrVO8rWG8rVG17mmmAJnJ16Nr/O/TUfTviQr3/2Nd/v9X0Kigo45bFTOOuJs7j7rbt5f937lJWXeVZHpOg9641YzFV7oEREpN6SWyUzPmc843PGc6jsEIvWLsJf6OeG129g095NjMoaRV52HiMyR9C+eftIlysSMlrCExERT6zesZqCogLyC/NZULKAPsl9yMvOw5fto09yH8yqXBkRiRraAyUiIhG1//B+FpQsIL8wn/zCfA4cPhD8VN+wnsNo1aRVpEsU+Q7tgWoglKt3lK03lKs3ojHXZo2aMTJrJI+MfoSiiUXMHTeXUzqewmMfPkbXB7oy/NnhPPjeg6zYtiKqm3hGY7bxIBZz1R4oEREJKzPjpI4ncVLHk7ht4G3sPrCbuavmkr8in+nvTad5o+bBpb4L0i+gWaNmkS5Z5Du0hCciIlHDOceyTcuC9+tbtmkZuem5weW+Hm16RLpEaUBOaA+Umf0V+D6wyTnX5zjPeQQYTcX9CcY755Ye53kaQImISK1t27ct2MRzZtFMurTqEpydGthtoJp4iqdOdA/UU8DIak4+Gsh0zmUDNwKP13TCWFzrjAXK1TvK1hvK1RvxlGuHFh248rQrefaHz7Lxvzby5IVP0iSxCbfNuo3k6clc/srlPLP0GTbv3RyWeuIp22gSi7nWuAfKOfeumVV3o6aLgb8HnrvYzNqYWbJzblOoihQREUlMSGRAtwEM6DaAewbfw4bdGygoKuCNFW9wy8xb6NWhF75sH3nZefRN6UuCReRzUtJA1GoPVGAA9UZVS3hm9gZwr3NuUeD4TeB259wnVTxXS3giIhJyB8sOsnDNwuAtZrZ9u+2oJp5tm7WNdIkSg6pbwgv7p/DGjx9Peno6AG3btiUnJ4fc3Fzg31N4OtaxjnWsYx3X5XjRO4swjPtH3M/9I+7nhTde4P117/PMvme44fUbyNiZQf/U/ky8bCK9O/dmwYIFUVW/jqPjuPL7kpISahKKGajHgbeccy8Fjr8CLqhqCa9yBmr+/PnBoiV0lKt3lK03lKs3lOvRvj30LW+VvBWcnSorLwsu9Q3JGELLJi1rfS5l641ozTUUjTQt8FWV14FxgQsNAHZo/5OIiESL5o2b48v28UffH1l580pmjZ1FdvtsHlr8EF0e6MLI50byyOJHKNpeFOlSJYbUpo3B80Au0AHYBEwBmgDOOfdE4Dl/BEZR0cbg2qr2PwWepz1QIiISNXYd2MWbK98kf0U+/iI/SU2T8GVV9JwalDaIpo2aRrpEiSDdC09ERKQG5a6cTzd+GmziuXzLcganDw428eyW1C3SJUqY6V54DYRy9Y6y9YZy9YZyrZ8ES+CMrmfw/wb9PxZdv4jim4v5j1P/gwWrF5DzeA6nP346Vz1wFe+ueZfD5YcjXW5cicX3rO6FJyIiUoWOLToyps8YxvQZQ1l5GYvXL+ZPL/+JiQUTWbNzDSMyR+DL8jEqaxSdWnaKdLkSZlrCExERqaP1u9ZTUFSAv9DP3FVzOaXjKcGlvjO7nqkmnnFCe6BEREQ8crDsIO+sfifYJmHH/h2Mzh5NXnYew3sOp02zNpEuUepJe6AaCOXqHWXrDeXqDeXqnaqybZLYhKE9h/LAyAf46mdfsfC6hfTt2pe/Lvkr3R7sRu7Tudy/8H6Wb16OJhGqFovvWe2BEhGRuLdq1WomT36a9evLSU1NYNq08WRkVHeb1/rLbJ/Jz87+GT87+2fsO7SPeavm4S/043veh2HBpb4hGUNo0biFJzWI97SEJyIicW3VqtUMH/4oxcVTgZbAXjIzpzBnzkTPBlFVcc7xxZYv8Bf68Rf5+aj0I87rcR6+LB95vfLo2a5n2GqR2tEeKBERabDGjp3KjBmTqBg8VdrLmDHTee65KZEqi537dzJn5ZyKAVWhn7bN2gZvMXN+2vk0SWwSsdqkgvZANRDK1TvK1hvK1RvK9Wjr15dz9OAJoCWlpeV1Plcos23TrA2Xnnopf7v4b5T+VykzLplB22ZtuWveXXS6vxOXvHQJf/nkL6zftT5k14xWsfie1R4oERGJa6mpCVTcaezoGaiUlOhpNZBgCfRN6UvflL7cfcHdbNm7hZlFM/EX+bl9zu2ktU0L3mJmQLcBJCYkRrrkBk9LeCIiEteiZQ9UfR0uP8z7694PtklYt2sdIzNH4suuaOLZsUXHSJcYt7QHSkREGrTKT+GVlpaTkuLtp/C8tm7XOgoKC8gvzOetkrc4tdOp5GXn4cv2cUaXMzCr8t97qYeoG0DNnz+f3NzcsF23oVCu3lG23lCu3lCu3om2bA8cPsDbq98OfrJv94HdjM4ajS/bx/DM4SQ1TYp0ibUSbblWqm4ApT1QIiIiMappo6YMzxzO8MzhPMiDFG0vwl/o54lPnmD8a+Ppl9IvODt1cseTNTsVQlrCExERiUN7D+5l3qp55Bfm4y/0k5iQGBxMDU4fTPPGzSNdYtSLuiU8ERERCR/nHMu3LCd/RT7+Ij9LNizh/LTzg00809umR7rEqKQ+UA2EcvWOsvWGcvWGcvVOrGZrZvTu3Js7zruDBeMXsPrW1Vxz+jV8WPoh/f/Sn1MfO5VJsyfx1qq3OFh2MOz1xWKu2gMlIiLSwLRr3o7LvncZl33vMspdOR+Xfkx+YT53vHkHK7atYFjPYfiyfYzOGk3X1l0jXW7YVX5qszpawhMREZGgTXs2BZt4zi6eTc92PYNLff1S+sV9E8+j+4a10h4oERERqZtDZYd4b917wSaeG/dsZGTmSPKy8xiZNZL2zdtHusSQO/reidoD1SAoV+8oW28oV28oV+80tGwbJzZmUNogfjfsd3x202d8/OOPOb/H+bzw+QukP5TOuX87l9++81uWblzKiUyQRFOuVd878bu0B0pERERqpUebHtx41o3ceNaN7D+8nwUlC/AX+rn0fy/l28PfBu/XN6znMFo3bR3pcuul6nsnfpeW8ERERGJE5ebm9evLSU2NrlvSrNi2IrjU9/669+mf2j/Yd6pXh14x08RTe6BERETiSCzdFHnPwT3MXTk3OKBq2qhpcDCVm55Ls0bNIl1itSoHqjNm/Fp7oBoC5eodZesN5eoN5eqdSGY7efLTRwyeAFpSXDy1xo/bR0KrJq24+OSL+fOFf2btbWv5x+X/oGurrvzmnd/Q+f7OXPjChTz+0eOs2bkGiL73bEZGGs89N6Xa52gPlIiISAyoenNzS0pLyyNRTq2ZGX2S+9AnuQ+/Ov9XbP92O7OLZ+Mv9DP5rckkt0zmtH2nYenGOd3PoXFi40iXXCtawhMREYkBR3+8vtJexoyZXuNsSbQqKy/jo9KPgkt9xd8UM7zn8GATz+RWyRGtT/fCExERiXGxtAeqvjbu2cjMopnkF+bz5so3yWqfFWzieVbKWSRYeHceRd0Aav78+eTm5obtug2FcvWOsvWGcvWGcvVOpLOt3NxcWlpOSkp0fQrvRFSV66GyQyxcuxB/oR9/oZ/NezczOns0viwfIzJH0K55O8/rqm4ApT1QIiIiMaI2m5vjRePExuSm55Kbnst9w++jZEcJBYUFPLvsWSa8MYGcLjn4sn3kZefRu3PvsLdJ0BKeiIiIxJRvD33LgtULyF+RT35hPofKDwWX+oZkDKFVk1YhuU7ULeGJiIiIhIJzjq+3fR1c6lu8fjEDuw0M9p3K7pBd73NXN4BSH6g4oly9o2y9oVy9oVy9o2y9cSK5mhkndzyZnw/8OW+Oe5P1P1/PTWfdxOebPyf3mVx6PdqLW2feyuzi2Rw4fCBkNWsPlIiIiMSNpKZJ/PCUH/LDU36Ic45PN31K/op8pi6YWjGoSs8lLzuP0Vmj6d6me72voyU8ERERaRC27dvGrOJZ+Av9zCyaSUrrlOBS38DuA2mUcPS8kvZAiYiIiByhrLyMD9Z/EGziWbKjhBGZI4JNPDu17KQ9UA2FcvWOsvWGcvWGcvWOsvVGJHJNTEhkYPeBTBsyjU9u/ITPf/I5IzJH8NrXr5H9aDb9/9K/2tdrD5SIiIg0eCmtU7jujOu47ozrOFh2kHfXvMtQhh73+VrCExEREalC1C3hiYiIiMSyWg2gzGyUmX1lZivM7I4qHk8ys9fNbKmZfWZm46s7n9aQvaFcvaNsvaFcvaFcvaNsvRGLudY4gDKzBOCPwEjge8CVZnbyMU/7KbDcOZcDDAYeMLPj7q9aunRp/SuW41Ku3lG23lCu3lCu3lG23ojFXGszA3U2UOicW+2cOwS8CFx8zHMc0DrwfWtgm3Pu8PFOuGPHjvrUKjVQrt5Rtt5Qrt5Qrt5Rtt6IxVxrM4BKBdYecbwu8LMj/RE41cxKgU+BW0JTnoiIiEj0CdUm8pHAEudcCnAG8JiZHfdWyCUlJSG6rBxJuXpH2XpDuXpDuXpH2XojFnOtsY2BmQ0Afu2cGxU4/iXgnHO/P+I5/wLudc4tDBzPBe5wzn10zLnUw0BERERixvHaGNSmkeaHQJaZpQEbgCuAK495zmpgGLDQzJKBXsDK2hYhIiIiEktqHEA558rM7GfAbCqW/P7qnPvSzG6seNg9Afw38LSZLQu87Hbn3HbPqhYRERGJoLB2IhcRERGJB2HrRG5m3cxsnpktDzTbvDlc1453ZtbUzBab2ZJAtlMiXVM8MbMEM/vEzF6PdC3xxMxKzOzTwPv2g0jXEy/MrI2ZvWxmXwb+vq3+jqhSIzPrFXiffhL4daf+DQsdM7vNzD43s2VmNsPMmkS6ptoI2wyUmXUBujjnlgY+ofcxcLFz7quwFBDnzKyFc26fmSUCC4GbnXP6RykEzOw2oC+Q5Jy7KNL1xAszWwn0dc59E+la4omZPQ0scM49FWho3MI5tyvCZcWNQHPpdUB/59zamp4v1TOzFOBd4GTn3EEzewnId879PcKl1ShsM1DOuY3OuaWB7/cAX/LdflJST865fYFvm1Kxt01rsyFgZt0AH/CXSNcShwzdjzOkzCwJON859xSAc+6wBk8hNwwo1uAppBKBlpUDfqA0wvXUSkT+8jKzdCAHWByJ68ejwDLTEmAjMMc592Gka4oTDwK/QANSLzhgjpl9aGYTIl1MnMgAtprZU4HlpifMrHmki4ozlwMvRLqIeOGcKwUeANYA64Edzrk3I1tV7YR9ABVYvnsFuCUwEyUh4Jwrd86dAXQD+pvZqZGuKdaZWR6wKTBzaoEvCZ1znXNnUjHD91MzOy/SBcWBRsCZwGOBbPcBv4xsSfHDzBoDFwEvR7qWeGFmbam4PVwakAK0MrOrIltV7YR1ABWYnnsFeNY591o4r91QBKbr3wJGRbqWOHAucFFgr84LwGAzi/p1+VjhnNsQ+HUL8A8q7rspJ2YdsPaIJsavUDGgktAYDXwceM9KaAwDVjrntjvnyoBXgXMiXFOthHsG6m/AF865h8N83bhmZh3NrE3g++bAcECb80+Qc+5O51wP51xPKhrIznPOjYt0XfHAzFpU3u7JzFoCI4DPI1tV7HPObQLWmlmvwI+GAl9EsKR4cyVavgu1NcAAM2tmZkbFe/bLCNdUK7XpRB4SZnYuMAb4LLBXxwF3OudmhquGONYVeCbw6ZAE4CXnnD/CNYlUJxn4R+D2To2AGc652RGuKV7cDMwILDetBK6NcD1xwcxaUDFb8uNI1xJPnHMfmNkrwBLgUODXJyJbVe2okaaIiIhIHekjxCIiIiJ1pAGUiIiISB1pACUiIiJSRxpAiYiIiNSRBlAiIiIidaQBlIiIiEgdaQAlIiIiUkcaQIlIVDGz3fV83XwzKznmZ/+sPJ+ZpZnZvsBNdpcEfh0bgpJFpAEKWydyEZFaqm93XwfsMLNznHOLArc36nLM+YoCN9kVETkhmoESkahkZheY2Vtm9rKZfWlmz9biZS9Scb8ygEuouDHpUacNaZEi0mBpACUi0SyHinu7nQpkmll1d2l3wDzg/MB9Ia+gYkB1pMxjlvDO9aRqEYl7WsITkWj2gXNuA4CZLQXSgUXHea4Bh4F3qRg8NXPOrQnc4b2SlvBEJCQ0AyUi0ezAEd+XUbv/6XsJeCTwK9R/T5WIyHFpACUi0eaE9ik5594Bfsu/l++OPJ/2QIlISGgJT0SizfFmjGqaSQo+7pz7w3Fe19PMPqFiIOWAvznn/livKkWkQTPnNLstIiIiUhdawhMRERGpIy3hiUhMMbNXqfg0Hvx7Ke4O59yciBUlIg2OlvBERERE6khLeCIiIiJ1pAGUiIiISB1pACUiIiJSRxpAiYiIiNSRBlAiIiIidfT/ARyck8tjwEQOAAAAAElFTkSuQmCC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data:image/png;base64,iVBORw0KGgoAAAANSUhEUgAAAlAAAAEaCAYAAADeyWnSAAAABHNCSVQICAgIfAhkiAAAAAlwSFlzAAALEgAACxIB0t1+/AAAIABJREFUeJzt3Xl8lOW5//HPlbAvYSeQAElIgksRo4iAC4YdJlVb63EDERfqsS0uPVRb/SFFTmurWLd6arWtWsXl6LFVmwmLIKiguIEoLiSBsIUd2WVL7t8fmUwBQzbmmS3f9+uVF3kyM89z8WWE2/u+53rMOYeIiIiI1F5CpAsQERERiTUaQImIiIjUkQZQIiIiInWkAZSIiIhIHWkAJSIiIlJHGkCJiIiI1JEGUCISFmZ2lZnNDPM1zzGzFWa2y8wuMrPOZva2me00s/vDWYuIxBcNoEQkZMzsPDNbaGY7zGyrmb1jZn0BnHPPO+dGhfh6U8zsYGCAtMvMdpvZ9iOecg/wiHMuyTn3OvBjYLNzro1z7hcncN2nzOyeE61fRGJXo0gXICLxwcxaA28ANwIvA02A84EDHl/6RefcuOM8lgZ8Uc2xiEi9aAZKREKlF+Ccc//rKhxwzr3pnPscwMyuMbN3At//IjBbVDlzdNDM/hZ4LMnM/mJmpWa21symmZnVtRgzKwIygH8FrvE8cA1wR+B4iFX4pZkVmdkWM3vRzNoecY7KGbVvzGy1mY0zswnAGOD2wHleO+HkRCTmaAAlIqGyAigzs6fNbNSRA5EjOADn3P3OudbOuSTgVGAz8GLgOc8AB4GewBnAcOCGuhbjnMsC1gJ5gSW8q4AZwO8Dx/OAm4GLqJgpSwG+Af4HwMzSAD/wMNARyAGWOueeDJznvsB5Lq5rbSIS+zSAEpGQcM7tBs4DyoEngM1m9pqZdTrea8ysOfBP4CHn3Gwz6wyMBm5zzu13zm0FHgKurObSl5vZ9iO+5h57mWpeeyNwl3Nug3PuEBV7pi41s4TANecEZtTKnHPfOOeWVZ+CiDQU2gMlIiHjnPsauA7AzHpRMVPzEBVLXlX5K/Clc2564DgNaAxsCKzaWeBrTTWXfamaPVA1SQP+YWblgWMDDgHJQHeguJ7nFZE4pwGUiHjCObfCzJ6m4pNv32FmvwSyqJi1qrQW2A90cM45z4usGJhd55x7r4r61gJnH+d14ahNRKKYlvBEJCTM7CQz+7mZpQaOu1OxDFbV4GQ0MBH4oXPuYOXPnXMbgdnAg2bWOrDJu6eZDfKo7D8DvzWzHoG6OpnZRYHHZgBDzexSM0s0s/ZmdnrgsU1U7NESkQZKAygRCZXdQH9gsZntBhYBy4BJVTz3Mio2Zn95xKfx/ifw2DVUtED4AthORUuELtVc9/Jj+kDtMrOOgceOnSk69vhh4DVgtpntDNR8NoBzbi3gC9S/HVgC9Am87q/A9wJ7rl6tpjYRiVMWnllyERERkfihGSgRERGROtIASkRERKSONIASERERqSMNoERERETqKKx9oMxMO9ZFREQkZjjnqrybQdhnoJxzTJkyBeecvkL8pVyVbax9KVflGmtfyrZh5VqdiCzhlZSUROKycU+5ekfZekO5ekO5ekfZeiMWc9UeKBEREZE6isgAavz48ZG4bNxTrt5Rtt5Qrt5Qrt5Rtt6IxVzD2onczFw4ryciIiJSX2aGi5ZN5ADz58+PxGXjnnL1jrL1hnL1hnL1TrRkm56ejpnpK0Rf6enpdf4zCGsbAxERETlxq1evrvFTYlJ7ZlVOMlX/Gi3hiYiIxJbA0lKky4gbx8sz6pbwRERERGKZ9kDFEeXqHWXrDeXqDeXqHWUrlTQDJSIiIlJHYd8DNWbMr5k2bTwZGWlhu66IiEg8ifY9UOnp6WzevJlGjRrRqlUrRo4cyWOPPUaLFi2qfd2CBQsYO3Ysa9euDVOlFWJiD9SMGZMYPvxRVq1aHe5Li4iISBiYGfn5+ezatYulS5eyZMkS7r333hpf55yr1yfiKpWVldX7tXUVgSW8lhQXD2Xy5KfDf+k4p7V57yhbbyhXbyhX7yjb2quc0encuTMjR45k6dKlABw8eJBJkyaRlpZG165duemmmzhw4AD79u3D5/NRWlpK69atSUpKYuPGjVx77bXcfffdwfMuWLCA7t27B48zMjK47777OP3002nVqhVlZWVkZGTwwAMPcPrpp9OuXTuuvPJKDh48GNLfX4T2QDWntLQ8MpcWERGRsFm3bh0FBQVkZ2cDcMcdd1BUVMSyZcsoKiqitLSUe+65hxYtWlBQUEBKSgq7d+9m165ddOnSpcpzHjtL9eKLL1JQUMCOHTtITEwE4OWXX2b27NmsWrWKTz/9lKeffjqkv68IDaD6kZKi/euhlpubG+kS4pay9YZy9YZy9Y6yrb0f/OAHJCUl0aNHD5KTk/n1r38NwJNPPsmDDz5ImzZtaNmyJb/85S954YUXTuhat9xyCykpKTRt2vSonyUnJ9O2bVsuvPDC4AxYqESgE/leMjOnMG3axPBfWkRERMLitddeY/Dgwbz99tuMGTOGrVu3Bpfq+vbtG3xeeXn5CW+I79at23d+lpycHPy+RYsWbNiw4YSucaywTwONGTOdadPO0qfwPKC1ee8oW28oV28oV+8o29qrHBQNGjSIa665hkmTJtGxY0datGjB8uXL2b59O9u3b2fHjh3s3LkTqPqWKi1btmTfvn3B46oGQiey8by+wj6Aeu65KXTtWvWapoiIiMSfW2+9lTlz5vDZZ58xYcIEbr31VrZs2QLA+vXrmT17NlAxa7Rt2zZ27doVfG1OTg5+v59vvvmGjRs38vDDD0fk93CsGgdQZvZXM9tkZsuqeU6umS0xs8/N7K2azqk1ZG8oV+8oW28oV28oV+8o29o5dkaoY8eOjBs3jmnTpvH73/+erKwsBgwYQNu2bRkxYgQrVqwA4KSTTuLKK6+kZ8+etG/fno0bN3L11VfTp08f0tPTGTVqFFdccUW11zrez0KtxkaaZnYesAf4u3OuTxWPtwEWASOcc+vNrKNzbutxzqWbCYuIiJygaG+kGWs8aaTpnHsX+Kaap1wF/J9zbn3g+VUOno6kNWRvKFfvKFtvKFdvKFfvKFupFIo9UL2A9mb2lpl9aGZXh+CcIiIiIlErFG0MGgFnAkOAlsB7Zvaec66oqiePHz+e9PR05s+fT9u2bcnJyQmuKVeO7HVcv+PKn0VLPfF0nJubG1X1xNNxpWipJx6O9X6N/2MJvcqM58+fT0lJSY3Pr9XNhM0sDXjjOHug7gCaOeemBo7/AhQ45/6viudqD5SIiMgJ0h6o0PLyZsIW+KrKa8B5ZpZoZi2A/sCX1Z3s2P/zlNBQrt5Rtt5Qrt5Qrt5RtlKpxiU8M3seyAU6mNkaYArQBHDOuSecc1+Z2SxgGVAGPOGc+8LDmkVEREQiqlZLeCG7mJbwRERETpiW8ELLyyU8EREREQmIyABKa8jeUK7eUbbeUK7eUK7eUbbeGDx4MH/7298iXUadaAZKREREYta1117L3XffHfbrRmQApT4W3lCu3lG23lCu3lCu3lG2UkkzUCIiIhIy06dP59JLLz3qZzfffDO33XZbta8rKSnhvPPOIykpiVGjRrF9+/bgY5dddhldu3alXbt25Obm8uWXFd2SnnzySWbMmMF9991HUlISF198ceh/Q8ehPVBxRLl6R9l6Q7l6Q7l6R9nWbOzYscyaNYtdu3YBUFZWxksvvcQ111xT7eteeOEFnnnmGbZs2cKBAweYPn168DGfz0dxcTGbN2/mzDPP5KqrrgJgwoQJjBkzhttvv51du3bx2muvefcbO0YobuUiIiIiUcamHq//dd24KXVrl9ClSxcGDRrEyy+/zPXXX09BQQGdOnUiJyen2tdde+21ZGZmAhUzTm+88UbwsfHjxwe/v/vuu3nooYfYvXs3rVu3rlNtoRSRAZTWkL2hXL2jbL2hXL2hXL0TS9nWdeATSuPGjePxxx/n+uuvZ8aMGVx99dU1vqZLly7B71u0aMGePXsAKC8v58477+SVV15h69atmBlmxtatWyM6gNIeKBEREQmpH/zgByxbtozly5fzr3/9izFjxtT7XDNmzOCNN95g3rx57Nixg5KSEpxzwcaXZqGZaasr7YGKI8rVO8rWG8rVG8rVO8q2dpo2bcqPfvQjrrrqKvr370+3bt3qfa49e/bQtGlT2rVrx969e/nVr3511KApOTmZlStXhqLsOtEMlIiIiITcNddcw2effca4ceNqfG51s0jjxo2jR48epKam0rt3b84555yjHr/++utZvnw57du355JLLjnhumtL98ITERGJMbFwL7y1a9dyyimnsHHjRlq1ahXpcqqle+GJiIhIxJWXl/PAAw9wxRVXRP3gqb60ByqOKFfvKFtvKFdvKFfvKNua7du3jzZt2jBv3jymTp0a/Hnr1q1JSkoKflUeL1y4MILV1p/6QImIiEjItGjRgt27d3/n51X9LJZpD5SIiEiMiYU9ULFEe6BEREREwkB7oOKIcvWOsvWGcvWGcvWOspVK2gMlIiISY9LS0iLWgTsepaWl1fk12gMlIiIiUgXtgRIREREJIe2BiiPK1TvK1hvK1RvK1TvK1huxmKtmoERERETqKOx7oJ5f9jwjs0bSvnn7sF1XREREpK6q2wMV9gHUhc9fyPyS+fRJ7oMv20dedh59kvvo0wQiIiISVaJqE/nrV77OK2e/wuRBk9m4ZyOX/O8ldHuwGxNen8A/v/onuw/EV6v3cIrFNeRYoWy9oVy9oVy9o2y9EYu5RmQPVJPEJozMGskjox+haGIRb13zFqd2OpXHPnyMlD+kMOzvw3jwvQf5euvXalUvIiIiUSfq+kDtPrCbuavm4i/04y/006xRM3zZPnzZPnLTc2nWqFmYqhUREZGGLKr2QNXles45lm1ahr/QT35hPss2LeOC9AvIy87Dl+2jR5seHlYrIiIiDVlU7YGC2q91mhmndzmdX53/K9697l1Kbi3hqt5XsXDtQvo+0Zfe/9ObO+bcwYKSBRwqO+Rt0TEgFteQY4Wy9YZy9YZy9Y6y9UYs5hpT98Jr37w9V552JVeediVl5WV8WPoh/kI/P5/9c1Z+s5LhPYfjy/YxOms0ya2SI12uiIiIxKmoXsKriw27NzCzaCb5hfm8ufJNsjtk48vykdcrj7NSziLB1DNUREREai9m90DV18Gygyxau4j8Ffn4i/xs2buF0dmj8WX5GJE5gnbN23leg4iIiMS2mN0DVV9NEpuQm57L/SPuZ/lPlrP4hsX0T+3Ps8ueJe2hNAY9NYjfvfs7Ptv0WVy1SYjFNeRYoWy9oVy9oVy9o2y9EYu5xtQeqPrKaJfBT/r9hJ/0+wnfHvqW+SXzyS/M56IXL+Jw+eHgUt+QjCG0atIq0uWKiIhIlIvLJbzacs7x9bavg0t9H6z/gHO6n4Mvq6LvVHaH7EiXKCIiIhHS4PZA1deuA7t4c+WbwSaerZq0Ct6vb1DaIJo2ahrpEkVERCRMGtweqPpKaprEJadcwl8u+gvrf76ely59iU4tOjFl/hQ6T+/MD178AU98/ARrd66NdKlVitZc44Gy9YZy9YZy9Y6y9UYs5tog9kDVh5lxRtczOKPrGdw16C627tvKrKJZ+Iv83Dn3TlKTUoNLfQO7D6RRgqIUERFpKLSEVw9l5WUsXr84eIuZ1TtWMyJzBHnZeYzKGkWnlp0iXaKIiIicIO2B8tj6XeuDTTznrprLyR1PDt6v78yuZ6qJp4iISAw6oT1QZvZXM9tkZstqeF4/MztkZpfUdM5YXOusTmpSKtefeT2vXv4qW36xhd8O+S079+/k6n9cTcoDKVz72rW8vPxldu7f6Wkd8ZZrNFG23lCu3lCu3lG23ojFXGszNfIUMLK6J5hZAvA7YFYoioplTRKbMLTnUB4Y+QBf/vRLFl2/iL5d+/LU0qfo9mA3cp/O5b6F97F88/K4auIpIiLSkNRqCc/M0oA3nHN9jvP4LcBBoB/wL+fcq8d5Xlwu4dXWvkP7eGvVW+QX5pNfmI9h+LIrNqIPyRhCi8YtIl2iiIiIBJzwHqjqBlBmlgLMcM4NNrOnAs/TAKoGzjm+3PplsInnR6UfcV6P84Jd0Xu26xnpEkVERBq06gZQofjs/UPAHUder7onjx8/HoD09HTatm1LTk4Oubm5wL/XQBvCsZmxeflm+tGPX1zzC3bu38lDLz6Ef46f37zzG9o2a8tp+05jQLcBTLx8Ik0Sm9R4/oceeqjB5un18ZHr89FQT7wcL126lFtvvTVq6omXY71fvTuu/Fm01BMvx9Hy71fl9yUlJdQkFDNQKyu/BToCe4EfO+der+K5zjnH/Pnzg0XLd5W7cpZsWEJ+YT7+Qj9fbv2SoRlD8WX7GJ01mtSk1Cpfp1y9o2y9oVy9oVy9o2y9Ea25hmIJL52KAdRpNTxPS3ge2LJ3CzOLZuIv8jOraBZpbdOCTTwHdBtAYkJipEsUERGJOyc0gDKz54FcoAOwCZgCNAGcc+6JY577N7SJ3FOHyw/z/rr3g0081+1ax8jMkeRl5zEyayQdW3SMdIkiIiJxIeoaaUbrVF0sWrdrHQWFBeQX5jNn3hz69O8TbOJ5RpczMKt2S5rUkt6z3lCu3lCu3lG23ojWXL3eRC4R1C2pGxP6TmBC3wnM7jQbSzf8hX6u/L8r2X1gN6OzRuPL9jE8czhJTZMiXa6IiEhc0K1c4ljR9qLgUt+itYvol9IvODt1cseTNTslIiJSjahbwpPw23twL/NWzQt+si8xITE4mBqcPpjmjZtHukQREZGockL3wvPCkf0WJHSqy7Vlk5ZceNKFPP79x1l962reuPINuid15/cLf0/y9GTyns/jsQ8eo2RHSdjqjSV6z3pDuXpDuXpH2XojFnPVHqgGyMzo3bk3vTv35o7z7mDH/h3MLp6Nv9DPPW/fQ4fmHfBl+8jLzuPcHufSJLFJpEsWERGJKlrCk6OUu3I+Lv04uHdqxbYVDOs5LNjEs2vrrpEuUUREJCy0B0rqbdOeTcwqnlXRJqF4DhntMoL36+uX0k9NPEVEJG5pD1QD4UWuya2SGXf6OF669CU2/2IzD458kEPlh/jxGz+mywNdGPvqWF747AW2f7s95NeOJnrPekO5ekO5ekfZeiMWc9UeKKm1RgmNGJQ2iEFpg/jdsN+xZucaCgoLeOHzF7jxXzfSJ7lPcO9Un+Q+apMgIiJxS0t4EhL7D+/n7dVvk78in/zCfL49/G1wqW9oxlBaN20d6RJFRETqRHugJOwKtxUGe069t+49+qf2D/ad6tWhl2anREQk6mkPVAMRTblmd8jm1gG3Mvvq2Wz4rw1MPHsiX239iqF/H0r2o9ncXHAzM4tmsv/w/kiXWivRlG08Ua7eUK7eUbbeiMVctQdKPNeqSSsuPvliLj75YpxzfLb5M/JX5PObd37DZS9fxgXpFwRnp3q06RHpckVERGqkJTyJqO3fbg828SwoKiC5ZXJwMHVO93NonNg40iWKiEgDpT1QEhPKysv4qPSjYBPP4m+KGd5zeLCJZ3Kr5EiXKCIiDYj2QDUQsZ5rYkIi/bv1Z+rgqXz044/48qdf4sv2kV+Yz8mPnUy/J/sx5a0pfLD+A8pdeVhri/Vso5Vy9YZy9Y6y9UYs5qo9UBK1urTqwvic8YzPGc+hskMsXLsQf6Gf6167js17NzM6ezS+LB8jMkfQrnm7SJcrIiINiJbwJCaV7CihoLCA/MJ83l79NjldcoJNPHt37q02CSIicsK0B0ri2reHvmXB6gXBJp6Hyg8Fm3gOyRhCqyatIl2iiIjEIO2BaiDiMddVq1YzduxUBg+ewtixU1m1avV3ntO8cXNGZY3iUd+jFN9czJyr53BSx5N4ZPEjpDyQwsjnRvLw+w9TtL2o3nXEY7Zeqc2fWSXl6g3l6h1l641YzFV7oCRqrVq1muHDH6W4eCrQEtjL++9PYc6ciWRkpFX5GjPj5I4nc3LHk/n5wJ+z68Au5q6ci7/Qz32L7qNl45bBpb5BaYNo2qhpWH9P8a4+f2YiIrFIS3gStcaOncqMGZOo+Ie40l7GjJnOc89NqfP5nHN8uulT8lfk4y/y8/nmzxmcPjjYJqF7m+4hq72hCvWfmYhIJFW3hKcZKIla69eXc/Q/xAAtKS2tXwsDMyOnSw45XXK4a9BdbNu3jVnFs/AX+rlz7p2kJqXiy/Lhy/YxsPtAGiXoP4+6CvWfmYhItNIeqDgSb7mmpiYAe4/56V5SUkLztu3QogNXnXYVz13yHJsmbeLxvMdplNCIW2beQuf7O3PFK1fw7KfPsmXvlrjL1it1/TNTrt5Qrt5Rtt6IxVwjMoASqY1p08aTmTmFf/+DvJfMzClMmzY+5NdKTEhkYPeBTBsyjU9u/ITPf/I5IzJH8M+v/0n2o9nclH8T9yy4h49KPwp7E89YEs4/MxGRSNIeKIlqq1atZvLkpyktLSclJYFp08aHfTPywbKDvLvmXfyFfvyFfrZ/u/2oJp5tmrUJaz3RLhr+zEREQkF9oERCaOU3K4NNPN9d8y5ndj0z+Mm+UzudqiaeIiJxQn2gGgjl6p0js+3Zric/Pfun+Mf42ThpI7efezurd6wm7/k8Mh7O4Cf5P+FfK/7F3oPH7gWSY+k96w3l6h1l641YzFV7oEROQIvGLfBl+3gs7zFW3bIK/xg/Pdv15A/v/YGuD3Rl9IzRPLr4UYq3F0e6VBERCSEt4Yl4ZOf+nby58s2KvVNFfto0bYMvu6JNwqC0QTRJbBLS61XuPVq/vpzUVO09EhE5UdoDJRJh5a6cpRuXBpt4frHlC4ZkDCEvO4/RWaNJTUo9ofNX1QE8M1MdwEVEToT2QDUQytU7J5ptgiVwZtczmXzBZN67/j2KJhbxo1N+xLxV8+jzeB9yHs/hrrl3sXDNQsrKy+p8/smTnz5i8ATQkuLiqUye/PQJ1e01vWe9oVy9o2y9EYu5qtWyyAmo77JZp5adGNtnLGP7jOVw+WEWr1tMfmE+P/X/lLW71jIycyS+bB+jskbRsUXHGs+nDuAiIuGlJTyRevJq2WzdrnUUFBbgL/Izb9U8Tu10KnnZefiyfeR0ySHBvjtxrHvQiYiEnvZAiXggHIOWA4cP8M6ad4J7p3Yd2BW8X9/wzOEkNU0CtAdKRMQL2gPVQChX71SVbTiWzZo2asqwnsN4cNSDfP2zr3nn2nc4vcvpPPnJk6T+IZUhzwxh+qLp7G+1j9mzf8aYMdMZPHgKY8ZMj4nBk96z3lCu3lG23ojFXLUHSqSe/n3j3KNnoEJ1s+OqZLXP4ub+N3Nz/5vZe3Av81bNw1/oZ+RzI0lMSMR3pY+reuWRm55Li8YtPKtDRKSh0xKeSD1F07KZc47lW5YHl/qWbFjC+WnnB5f7MtplhLUeEZF4oD1QIh6J1hvn7ti/g9nFs/EX+ikoKqBD8w7B+/Wd2+PckDfxFBGJR1E3gJo/fz65ublhu25DoVy9E8vZlrtyPi79GH+hn/zCfFZsW8HQnkODTTy7tu4asdpiOddoply9o2y9Ea25VjeAqnEPlJn9Ffg+sMk516eKx68C7ggc7gZucs59dgL1ikgIJVgC/VL70S+1H1Nyp7BpzyZmFc8ivzCfSbMnkd42Pdgm4ezUs0lMSIx0ySIiUa/GGSgzOw/YA/z9OAOoAcCXzrmdZjYK+LVzbsBxzqUlPJEocrj8MO+tfY/8wnz8hX427NkQbOI5MnMkHVp0iHSJIiIRc8JLeGaWBrxR1QDqmOe1BT5zznU/zuMaQIlEsbU71wZvfjy/ZD69O/cOzk6dnnw6ZlX+PSIiEpfC2QfqBqCgpifFYr+HWKBcvdNQsu3epjs3nnUjr13xGpsmbWLKBVPYvHcz//Hyf9DtwW5MeH0C//jyH+w+sDsk12souYabcvWOsvVGLOYasj5QZjYYuBY4L1TnFJHIadaoGSMyRzAicwQPjXqIwm2F+Av9/OmjPzHun+Pon9o/+Mm+Xh16aXZKRBqUkCzhmVkf4P+AUc654mrO46655hrS09MBaNu2LTk5OcGd95UjUB3rWMfRfbzn4B4efvFh3l/3PkubL6VJYhP67OvDwO4DmXjZRJo3bh5V9epYxzrWcW2OK78vKSkB4JlnnjnhPVDpVAygTqvisR7AXOBq59z7NZxHe6BE4oxzjs82f1axd6rQz9KNS7kg/YJgE8+0tpHviyUiUh8ntAfKzJ4HFgG9zGyNmV1rZjea2Y8DT5kMtAf+x8yWmNkHNZ3zyJGehI5y9Y6yPT4zo09yH3553i95+9q3WX3rasaeNpb3179Pvyf70ft/enP7nNtZULKAQ2WHjnqtcvWGcvWOsvVGLOZa4x4o59xVNTw+AZgQsopEJKa1a96Oy3tfzuW9L6fclfNR6Uf4C/1MmjOJou1FDOs5jLzsPEZljYp0qSIi9aZbuYhI2Gzas4mCogL8hX7mrJxDZrvMYJuEfqn9SLAaJ8XrpPJWO+vXl5OaGj232hGR2BB1t3IRETlUdohFaxcFbzGzee9mRmWNCjbxbNe83QmdP5pu9iwisSmcfaBqJRbXOmOBcvWOsg29xomNcSWO3w//PZ//5HM+nPAhA7sNZMZnM0h7KI3znzqfe9+5l2WbllGf//GaPPnpIwZPAC0pLp7K5MlPh/K3EZX0fvWOsvVGLOYasj5QEru0zCHRIK1tGjf1u4mb+t3E/sP7mV8yH3+hnx++9EMOHD4Q7Dk1tOdQWjVpVeP51q8v59+Dp0otKS0t96R+EWlYtITXwGmZQ6Kdc44V21YEl/oWr1/MwG4D8WVXtEno1aFXla8bO3YqM2ZM4uhB1F7GjJnOc89NCUvtIhLbtAdKjkv/yEis2X1gN3NXzSV/RT7+Ij8tGrfAl+Ujr1ceg9IG0axRM0D/cyAiJ057oBqI+uSqZY7a0XvWG/XJtXXT1vzg5B/w5EVPsu62dbz8Hy+T3CqZexbcQ+f7O3PRCxfx54/+TGJ7Y86ciYwZM53Bg6cwZsz0BjN40vvVO8rWG7GYq/ZANXCpqQnTS/7IAAAYQklEQVTAXo6dgUpJicjYWqROzIycLjnkdMnhzvPvZNu+bcwunk1+YT53zbuLrq27kjc+jx9n+zin+zk0StBfeSISGlrCa+C0zCHxqqy8jA9LPwwu9a36ZhXDM4fjy/IxOns0nVt2jnSJIhLltAdKqlX5KbzS0nJSUvQpPIlPpbtLmVk0E3+hnzdXvkmvDr2CTTz7pvQNeRNPEYl9UTeAmj9/fvAOyBI6ytU7ytYbkcr1YNlBFq5ZGPxk37ZvtzE6azS+bB8jMkfQtlnbsNcUSnq/ekfZeiNac61uAKUNASLS4DRJbMLgjMEMzhjM/SPuZ9U3q/AX+nnm02e44fUbOKPrGcFP9n2v0/cwq/LvTxFpwLSEJyJyhH2H9gWbeOYX5lNWXhZs4jkkYwgtmxz7qVURiVdRt4QnIhILnHN8tfUr8gvz8Rf6+bD0Q87tfm6wiWdW+6xIlygiHlIfqAZCuXpH2Xoj2nM1M07pdAqTzpnEvGvmsf7n65lw5gQ+3fgp5z91Pif98SRum3kbb658kwOHD0S63KBozzWWKVtvxGKu2gMlIlJLSU2T+NGpP+JHp/6IclfO0o1L8Rf6mfzWZL7Y8gWD0weTl53H6OzRdEvqFulyRcRDWsITEQmBrfu2BtskzCqeRbekbsE2CQO6DVATT5EYpD1QIiJhdLj8MIvXLcZf6Mdf5GfNzjWMyByBL8vHqKxRdGrZKdIl1lpln7j168tJTVWfOGlYtAeqgVCu3lG23ojXXBslNOLcHufym6G/YcmNS1j2n8sYmjGUV796laxHsxjwlwHcs+AePi79mHIX+vtOhirXyjsVzJgxifnzK248Pnz4o6xatTok549F8fqejbRYzFWtd0VEPJaalMoNZ97APy7/B5snbea/h/w3O/bvYMyrY0j9QyrXvXYdr3zxCjv374x0qUeZPPnpI27zBNCS4uKpTJ78dASrEokOWsITEYmg4u3FwaW+d9e8y1kpZ+HLqmiTcGqnUyPaxHPw4CnMnz+1yp/Pm/fdn4vEG3UiFxGJUpntM5nYfyIT+09k78G9vFXyFvkr8vE978OwYBPPwRmDadG4RVhrS01NAPby7xkogL2kpGjxQkR7oOKIcvWOsvWGcj1ayyYt+X6v7/On7/+JkltKyL8qn/S26dy/6H66TO+Cb4aPP37wR1Z+s7La84Qq12nTxpOZOYWKQRTAXjIzpzBt2viQnD8W6T3rjVjMVTNQIiJRyMz4Xufv8b3O3+P2c29nx/4dzCmeg7/Iz3+//d+0a94ueL++83qcR5PEJiGvISMjjTlzJjJ58nRKS8tJSUlg2rSJ+hSeCNoDJSISc8pdOZ9s+CR4v76vt37NkIwhwSaeKa1TIl2iSFxQHygRkSjhRV+lzXs3B5t4zi6eTXrb9OD9+vqn9icxITE0xYs0MOoD1UAoV+8oW280tFy96qvUuWVnxp0+jhcvfZHNv9jM+DbjKSsv46b8m0iensyYV8fw/GfPs23fthD9ThquhvaeDZdYzFUfpRARCZNw9FVqlNCIPl36cO+we/n0Pz9lyY1LuCDtAl5a/hIZD2dwzl/P4Tdv/4YlG5agFQGR+tMSnohImES6r9KBwwd4e/Xb5Bfm4y/0s+fgnuBS3/Cew2ndtLXnNYjEkqhbwhMRaYj+3VfpSOHrq9S0UVOGZw7noVEPsWLiChaMX8BpnU/jzx//mZQ/pDD070N5YNEDfLX1K81OidRAe6DiiHL1jrL1RkPLNVx9lWqba3aHbG4ZcAuzxs5iw39t4Jb+t7Bi2wqGPzuczEcymeifSEFhAd8e+jak9cWyhvaeDZdYzFV9oEREwiSa+yq1atKKi066iItOugjnHJ9v/pz8wnzuffdeLn/lcgalDQou96W3TY90uSIRpz1QIiJSrW++/YbZxbPxF/kpKCygU8tOwSae53Y/l8aJjSNdoogn1AdKRERCotyV81HpR8EmnoXbChnWc1iwiWeXVl0iXaJIyETdJvJYXOuMBcrVO8rWG8rVG17mmmAJnJ16Nr/O/TUfTviQr3/2Nd/v9X0Kigo45bFTOOuJs7j7rbt5f937lJWXeVZHpOg9641YzFV7oEREpN6SWyUzPmc843PGc6jsEIvWLsJf6OeG129g095NjMoaRV52HiMyR9C+eftIlysSMlrCExERT6zesZqCogLyC/NZULKAPsl9yMvOw5fto09yH8yqXBkRiRraAyUiIhG1//B+FpQsIL8wn/zCfA4cPhD8VN+wnsNo1aRVpEsU+Q7tgWoglKt3lK03lKs3ojHXZo2aMTJrJI+MfoSiiUXMHTeXUzqewmMfPkbXB7oy/NnhPPjeg6zYtiKqm3hGY7bxIBZz1R4oEREJKzPjpI4ncVLHk7ht4G3sPrCbuavmkr8in+nvTad5o+bBpb4L0i+gWaNmkS5Z5Du0hCciIlHDOceyTcuC9+tbtmkZuem5weW+Hm16RLpEaUBOaA+Umf0V+D6wyTnX5zjPeQQYTcX9CcY755Ye53kaQImISK1t27ct2MRzZtFMurTqEpydGthtoJp4iqdOdA/UU8DIak4+Gsh0zmUDNwKP13TCWFzrjAXK1TvK1hvK1RvxlGuHFh248rQrefaHz7Lxvzby5IVP0iSxCbfNuo3k6clc/srlPLP0GTbv3RyWeuIp22gSi7nWuAfKOfeumVV3o6aLgb8HnrvYzNqYWbJzblOoihQREUlMSGRAtwEM6DaAewbfw4bdGygoKuCNFW9wy8xb6NWhF75sH3nZefRN6UuCReRzUtJA1GoPVGAA9UZVS3hm9gZwr3NuUeD4TeB259wnVTxXS3giIhJyB8sOsnDNwuAtZrZ9u+2oJp5tm7WNdIkSg6pbwgv7p/DGjx9Peno6AG3btiUnJ4fc3Fzg31N4OtaxjnWsYx3X5XjRO4swjPtH3M/9I+7nhTde4P117/PMvme44fUbyNiZQf/U/ky8bCK9O/dmwYIFUVW/jqPjuPL7kpISahKKGajHgbeccy8Fjr8CLqhqCa9yBmr+/PnBoiV0lKt3lK03lKs3lOvRvj30LW+VvBWcnSorLwsu9Q3JGELLJi1rfS5l641ozTUUjTQt8FWV14FxgQsNAHZo/5OIiESL5o2b48v28UffH1l580pmjZ1FdvtsHlr8EF0e6MLI50byyOJHKNpeFOlSJYbUpo3B80Au0AHYBEwBmgDOOfdE4Dl/BEZR0cbg2qr2PwWepz1QIiISNXYd2MWbK98kf0U+/iI/SU2T8GVV9JwalDaIpo2aRrpEiSDdC09ERKQG5a6cTzd+GmziuXzLcganDw428eyW1C3SJUqY6V54DYRy9Y6y9YZy9YZyrZ8ES+CMrmfw/wb9PxZdv4jim4v5j1P/gwWrF5DzeA6nP346Vz1wFe+ueZfD5YcjXW5cicX3rO6FJyIiUoWOLToyps8YxvQZQ1l5GYvXL+ZPL/+JiQUTWbNzDSMyR+DL8jEqaxSdWnaKdLkSZlrCExERqaP1u9ZTUFSAv9DP3FVzOaXjKcGlvjO7nqkmnnFCe6BEREQ8crDsIO+sfifYJmHH/h2Mzh5NXnYew3sOp02zNpEuUepJe6AaCOXqHWXrDeXqDeXqnaqybZLYhKE9h/LAyAf46mdfsfC6hfTt2pe/Lvkr3R7sRu7Tudy/8H6Wb16OJhGqFovvWe2BEhGRuLdq1WomT36a9evLSU1NYNq08WRkVHeb1/rLbJ/Jz87+GT87+2fsO7SPeavm4S/043veh2HBpb4hGUNo0biFJzWI97SEJyIicW3VqtUMH/4oxcVTgZbAXjIzpzBnzkTPBlFVcc7xxZYv8Bf68Rf5+aj0I87rcR6+LB95vfLo2a5n2GqR2tEeKBERabDGjp3KjBmTqBg8VdrLmDHTee65KZEqi537dzJn5ZyKAVWhn7bN2gZvMXN+2vk0SWwSsdqkgvZANRDK1TvK1hvK1RvK9Wjr15dz9OAJoCWlpeV1Plcos23TrA2Xnnopf7v4b5T+VykzLplB22ZtuWveXXS6vxOXvHQJf/nkL6zftT5k14xWsfie1R4oERGJa6mpCVTcaezoGaiUlOhpNZBgCfRN6UvflL7cfcHdbNm7hZlFM/EX+bl9zu2ktU0L3mJmQLcBJCYkRrrkBk9LeCIiEteiZQ9UfR0uP8z7694PtklYt2sdIzNH4suuaOLZsUXHSJcYt7QHSkREGrTKT+GVlpaTkuLtp/C8tm7XOgoKC8gvzOetkrc4tdOp5GXn4cv2cUaXMzCr8t97qYeoG0DNnz+f3NzcsF23oVCu3lG23lCu3lCu3om2bA8cPsDbq98OfrJv94HdjM4ajS/bx/DM4SQ1TYp0ibUSbblWqm4ApT1QIiIiMappo6YMzxzO8MzhPMiDFG0vwl/o54lPnmD8a+Ppl9IvODt1cseTNTsVQlrCExERiUN7D+5l3qp55Bfm4y/0k5iQGBxMDU4fTPPGzSNdYtSLuiU8ERERCR/nHMu3LCd/RT7+Ij9LNizh/LTzg00809umR7rEqKQ+UA2EcvWOsvWGcvWGcvVOrGZrZvTu3Js7zruDBeMXsPrW1Vxz+jV8WPoh/f/Sn1MfO5VJsyfx1qq3OFh2MOz1xWKu2gMlIiLSwLRr3o7LvncZl33vMspdOR+Xfkx+YT53vHkHK7atYFjPYfiyfYzOGk3X1l0jXW7YVX5qszpawhMREZGgTXs2BZt4zi6eTc92PYNLff1S+sV9E8+j+4a10h4oERERqZtDZYd4b917wSaeG/dsZGTmSPKy8xiZNZL2zdtHusSQO/reidoD1SAoV+8oW28oV28oV+80tGwbJzZmUNogfjfsd3x202d8/OOPOb/H+bzw+QukP5TOuX87l9++81uWblzKiUyQRFOuVd878bu0B0pERERqpUebHtx41o3ceNaN7D+8nwUlC/AX+rn0fy/l28PfBu/XN6znMFo3bR3pcuul6nsnfpeW8ERERGJE5ebm9evLSU2NrlvSrNi2IrjU9/669+mf2j/Yd6pXh14x08RTe6BERETiSCzdFHnPwT3MXTk3OKBq2qhpcDCVm55Ls0bNIl1itSoHqjNm/Fp7oBoC5eodZesN5eoN5eqdSGY7efLTRwyeAFpSXDy1xo/bR0KrJq24+OSL+fOFf2btbWv5x+X/oGurrvzmnd/Q+f7OXPjChTz+0eOs2bkGiL73bEZGGs89N6Xa52gPlIiISAyoenNzS0pLyyNRTq2ZGX2S+9AnuQ+/Ov9XbP92O7OLZ+Mv9DP5rckkt0zmtH2nYenGOd3PoXFi40iXXCtawhMREYkBR3+8vtJexoyZXuNsSbQqKy/jo9KPgkt9xd8UM7zn8GATz+RWyRGtT/fCExERiXGxtAeqvjbu2cjMopnkF+bz5so3yWqfFWzieVbKWSRYeHceRd0Aav78+eTm5obtug2FcvWOsvWGcvWGcvVOpLOt3NxcWlpOSkp0fQrvRFSV66GyQyxcuxB/oR9/oZ/NezczOns0viwfIzJH0K55O8/rqm4ApT1QIiIiMaI2m5vjRePExuSm55Kbnst9w++jZEcJBYUFPLvsWSa8MYGcLjn4sn3kZefRu3PvsLdJ0BKeiIiIxJRvD33LgtULyF+RT35hPofKDwWX+oZkDKFVk1YhuU7ULeGJiIiIhIJzjq+3fR1c6lu8fjEDuw0M9p3K7pBd73NXN4BSH6g4oly9o2y9oVy9oVy9o2y9cSK5mhkndzyZnw/8OW+Oe5P1P1/PTWfdxOebPyf3mVx6PdqLW2feyuzi2Rw4fCBkNWsPlIiIiMSNpKZJ/PCUH/LDU36Ic45PN31K/op8pi6YWjGoSs8lLzuP0Vmj6d6me72voyU8ERERaRC27dvGrOJZ+Av9zCyaSUrrlOBS38DuA2mUcPS8kvZAiYiIiByhrLyMD9Z/EGziWbKjhBGZI4JNPDu17KQ9UA2FcvWOsvWGcvWGcvWOsvVGJHJNTEhkYPeBTBsyjU9u/ITPf/I5IzJH8NrXr5H9aDb9/9K/2tdrD5SIiIg0eCmtU7jujOu47ozrOFh2kHfXvMtQhh73+VrCExEREalC1C3hiYiIiMSyWg2gzGyUmX1lZivM7I4qHk8ys9fNbKmZfWZm46s7n9aQvaFcvaNsvaFcvaFcvaNsvRGLudY4gDKzBOCPwEjge8CVZnbyMU/7KbDcOZcDDAYeMLPj7q9aunRp/SuW41Ku3lG23lCu3lCu3lG23ojFXGszA3U2UOicW+2cOwS8CFx8zHMc0DrwfWtgm3Pu8PFOuGPHjvrUKjVQrt5Rtt5Qrt5Qrt5Rtt6IxVxrM4BKBdYecbwu8LMj/RE41cxKgU+BW0JTnoiIiEj0CdUm8pHAEudcCnAG8JiZHfdWyCUlJSG6rBxJuXpH2XpDuXpDuXpH2XojFnOtsY2BmQ0Afu2cGxU4/iXgnHO/P+I5/wLudc4tDBzPBe5wzn10zLnUw0BERERixvHaGNSmkeaHQJaZpQEbgCuAK495zmpgGLDQzJKBXsDK2hYhIiIiEktqHEA558rM7GfAbCqW/P7qnPvSzG6seNg9Afw38LSZLQu87Hbn3HbPqhYRERGJoLB2IhcRERGJB2HrRG5m3cxsnpktDzTbvDlc1453ZtbUzBab2ZJAtlMiXVM8MbMEM/vEzF6PdC3xxMxKzOzTwPv2g0jXEy/MrI2ZvWxmXwb+vq3+jqhSIzPrFXiffhL4daf+DQsdM7vNzD43s2VmNsPMmkS6ptoI2wyUmXUBujjnlgY+ofcxcLFz7quwFBDnzKyFc26fmSUCC4GbnXP6RykEzOw2oC+Q5Jy7KNL1xAszWwn0dc59E+la4omZPQ0scM49FWho3MI5tyvCZcWNQHPpdUB/59zamp4v1TOzFOBd4GTn3EEzewnId879PcKl1ShsM1DOuY3OuaWB7/cAX/LdflJST865fYFvm1Kxt01rsyFgZt0AH/CXSNcShwzdjzOkzCwJON859xSAc+6wBk8hNwwo1uAppBKBlpUDfqA0wvXUSkT+8jKzdCAHWByJ68ejwDLTEmAjMMc592Gka4oTDwK/QANSLzhgjpl9aGYTIl1MnMgAtprZU4HlpifMrHmki4ozlwMvRLqIeOGcKwUeANYA64Edzrk3I1tV7YR9ABVYvnsFuCUwEyUh4Jwrd86dAXQD+pvZqZGuKdaZWR6wKTBzaoEvCZ1znXNnUjHD91MzOy/SBcWBRsCZwGOBbPcBv4xsSfHDzBoDFwEvR7qWeGFmbam4PVwakAK0MrOrIltV7YR1ABWYnnsFeNY591o4r91QBKbr3wJGRbqWOHAucFFgr84LwGAzi/p1+VjhnNsQ+HUL8A8q7rspJ2YdsPaIJsavUDGgktAYDXwceM9KaAwDVjrntjvnyoBXgXMiXFOthHsG6m/AF865h8N83bhmZh3NrE3g++bAcECb80+Qc+5O51wP51xPKhrIznPOjYt0XfHAzFpU3u7JzFoCI4DPI1tV7HPObQLWmlmvwI+GAl9EsKR4cyVavgu1NcAAM2tmZkbFe/bLCNdUK7XpRB4SZnYuMAb4LLBXxwF3OudmhquGONYVeCbw6ZAE4CXnnD/CNYlUJxn4R+D2To2AGc652RGuKV7cDMwILDetBK6NcD1xwcxaUDFb8uNI1xJPnHMfmNkrwBLgUODXJyJbVe2okaaIiIhIHekjxCIiIiJ1pAGUiIiISB1pACUiIiJSRxpAiYiIiNSRBlAiIiIidaQBlIiIiEgdaQAlIiIiUkcaQIlIVDGz3fV83XwzKznmZ/+sPJ+ZpZnZvsBNdpcEfh0bgpJFpAEKWydyEZFaqm93XwfsMLNznHOLArc36nLM+YoCN9kVETkhmoESkahkZheY2Vtm9rKZfWlmz9biZS9Scb8ygEuouDHpUacNaZEi0mBpACUi0SyHinu7nQpkmll1d2l3wDzg/MB9Ia+gYkB1pMxjlvDO9aRqEYl7WsITkWj2gXNuA4CZLQXSgUXHea4Bh4F3qRg8NXPOrQnc4b2SlvBEJCQ0AyUi0ezAEd+XUbv/6XsJeCTwK9R/T5WIyHFpACUi0eaE9ik5594Bfsu/l++OPJ/2QIlISGgJT0SizfFmjGqaSQo+7pz7w3Fe19PMPqFiIOWAvznn/livKkWkQTPnNLstIiIiUhdawhMRERGpIy3hiUhMMbNXqfg0Hvx7Ke4O59yciBUlIg2OlvBERERE6khLeCIiIiJ1pAGUiIiISB1pACUiIiJSRxpAiYiIiNSRBlAiIiIidfT/ARyck8tjwEQOAAAAAElFTkSuQmCC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5" descr="data:image/png;base64,iVBORw0KGgoAAAANSUhEUgAAAqMAAAHACAYAAACWF2EBAAAABHNCSVQICAgIfAhkiAAAAAlwSFlzAAALEgAACxIB0t1+/AAAIABJREFUeJzs3X18VNW59//PGqPc5TEgSkwIIaS1BgkkPIit3iXhiAoWnw6WSigCIj3FH3JAtNyWGGMsagURYtXqUbiRULUtd4kVqeEhiiiCQhSrlpqEYAioWAQSEAlZvz9mEjOQBAKT2Xtmvu/XKy/Ye/bsuTJXdrJm7WutZay1iIiIiIg4weN0ACIiIiISudQYFRERERHHqDEqIiIiIo5RY1REREREHKPGqIiIiIg4Ro1REREREXGMGqMiElKMMWOMMauC/Jo/NsZsN8YcMMZca4w53xjzhjFmvzHmkWDGEmzGmEXGmPubebzWGNMrmDGJSHhRY1REXMcYc7kxZoMx5mtjzF5jzHpjzAAAa+0ya+3VAX69bGPMt77G5gFjzEFjzL8bHHI/sNBa29FaWwBMBr6w1nay1t51Bq/bbEPvFM9RZIw57GsYf22M2WyM+bUx5pwzOW8LnNZk1caYs40x84wxn/ne81JjzKOnG0Qg3ksRcYYaoyLiKsaYDsDLwAKgMxAH5ABHWvmlX/A1NjtaaztYa7s0eCwB+KiZbSdZYIq1thNwAXAn8HNgZZBe35zm8+4B+gMDrbUdgXRgy2kFYIz+lomEMF3AIuI2FwLWWvuS9TpirV1trf0QwBhzizFmve//d/l6Met6NL81xjzne6yjMeZ/jDGVvt63XGNMixtOxphPgUTgb77XWAbcAvzatz3UeM0yxnxqjPnSGPOCMSa6wTnqenr3GWPKjTHjjDG3AZnA3b7zrDiD98zgfdMOW2vfAK4FfmSMGeF7/XOMMY8ZY3YZYyqMMfONMWcf/342iPf4W+/nGWNe88W5zhjTo4n36hxjzFzf97jbGPOEMaZNEzEPBP6ftfZzX+w7rbVLG5zrIt9r7TPGbDPGjGzw2CLfuV8xxhwEbqWR99LXQ1zh2/exMSajJW+qiASHGqMi4jbbgWPGmMXGmKsbNuoasADW2kd8vZgdgd7AF8ALvmP+L/At0AtIA4YBk1oajLX2+8BnwDW+XtMxQD7wsG97LXAH3gbg/wZigX3AEwDGmAS8vZQLgK5AKlBsrX3Gd57f+c5zXUtjaybmz4B3ffEAzAYuAfoC/Xz/n93wKcef4rjtMXh7p88F3vfF3ZiHge/7Xuf7eHu1723i2I3AncaYXxlj+jR8wBgThbd3fBVwHt73N98Y84MGh90M5FprOwBLOO69NMZcCNwODPD9fFwF7GgiFhFxkBqjIuIq1tqDwOVALfA08IUxZoUx5rymnmOM+R7wV+Axa+1rxpjzgeHAdGvtN9bavcBjeBswTRltjPl3g681x79MM8/9JfAba+1ua+1RvDWmo3y3j28GCn09vcestfustR80/y4ERCVQV2owBsix1n5lrf0Kb8PyF8089/jv9RVr7Qbf9/YbvL2ucY087za87/l+a2018BBNv+dzfI+PATb7ejDH+R67FGhnrX3YWltjrV0H/O24c62w1m4EsNY2VsJxDDgH6GOMifL1vJY18z2LiEPUGBUR17HW/tNaO9Fa2wPog7e38bFmnvIs8LG1dq5vOwE4G9jta1juA57C2zPZlBettV0afP1HC0JOAP5fXUMWbz3pUaAbEA+UtOBc9Ywx/6dBGcITLXx6HFA3CCsW2NngsXLfvlP1Wd1/fI3Mfx//fN+HhbbAew3eh1fx9qaewFeC8aS19n8D0Xgbp88ZY37oO/dnxz2l3Pc9nRBTE+cvAf4buA/43BizzBhzwcm+UREJPjVGRcTVrLXbgcV4G6UnMMbMwntL+NYGuz8DvgHO9TUsO1tro621fVspzJ3A8AYN2c7W2nbW2t2+WL7fxPOaHYlurX2wrgzBWjvlVIMxxsQDA4A3fLsq8TaY6yT49gFU421E1j03ppFTxjd4vD3eHtddxx2zFzgEXNzgfYj2Daxqlq8u+Am85Q29fbEdX5fa47jXPFlpAdbaF3yN3brv/aGTxSIiwafGqIi4ijHmh8aYGXW3gX0Nq5uBtxs5djgwFbjBWvtt3X5r7R7gNWC+MaaDb4BRL2PMT1op7D8Ac+oG9hhjzjPGXOt7LB/4D2PMKGPMWcaYLsaYfr7HPsdb0xoQxpjvGWOG4C1Z2GitfdX30B+B2caYrsaYrkAW8LzvsfeBi40xfX2DjbI5sWE3wnjnWj0HyAXettZWNjzAWmuBZ4DH6koqjDFxxpgrm4h1mjFmiDHmf/nel1uA9nhH1L8DVBtj7jbGRBlj0oGf+r6Ppvi9l8aYC40xGb6YvwUO4y39EBGXUWNURNzmIDAYeMc3Uvot4ANgZiPH/gzvrfePG7mdfQvemsGP8N5W/hPQWK9fndHGf57RA76GG5y8F24BsAJ4zRiz3xfzJVA/mGiEL/5/A1vxDvABb3nBxb7b2subie1kHve97h7gUbzf6/AGjz+Ad0DTB3gbn+8Cv/XF9y+8Na5r8A4e8xtZ7/tel+G93f0V3sFgY497vM6vgU+BjcaYr/F+ILiwiZgPAfOA3cCXwK+AG6215b7a1JF437e9wOPAL3yxHv+adY5/L8/B2xP6Jd6e1vOA/9NELCLiIOP9MCuNMcY8i/fT+OeN3d4zxnQEluK9fXQWMM9auzioQYqIiIiEMPWMNm8R3ulAmnI78A9rbSqQAczzTUkiIiIiIqdAjdFmWGvfxFtQ3+QhQAff/zsAX1lra1o9MBEREZEwoV68M/M4UGCMqcRbeD/a4XhEREREQop6Rs/MVcBWa20s3qL+3/umPRERERGRU6Ce0TMzAXgQvBMsG2PKgIvwjlT1Y4zRSDEREREJGdba5laeCxj1jJ6coellAMuBKwCMMd3wTmFS2tSJrLX6cuFXdna24zHoS/kJxS/lxr1fkZSbzMz7gCq8wzjqvqrIzLzP8dhCOT/BpJ7RZhhjlgHpwLnGmJ14J4M+B+/8zk/jnbtvsTGmbp3pu621/270ZOJaO3bscDoEaYby417KjXtFUm527aoF2h23tx2Vle5d4yCS8nMq1BhthrV2zEke303zUz+JiIhIK4qL8+Bd1bZhg7Sa2Fjd/A0VypREvPHjxzsdgjRD+XEv5ca9Iik3ubnjSUrKxtsgBagmKSmb3NzxjsV0MpGUn1OhFZiCxBhj9V6LiIgEXllZOVlZi6msrCU21kNu7ngSExOcDiukGWOwQRrApMZokKgx6l5FRUWkp6c7HYY0QflxL+XGvZQbdwuF/ASzMarb9CIiIiLiGPWMBol6RkVERCRUqGdURERERCKCGqMS8YqKipwOQZqh/LiXcuNeyo27KT/+1BgVEREREceoZjRIVDMqIiIioUI1oyIiIiISEdQYlYin2h13U37cS7lxL+XG3ZQff2qMioiIiIhjVDMaJKoZFRERkVChmlERERERiQhqjErEU+2Ouyk/7qXcuJdy427Kjz81RoNo7NgcysrKnQ5DRERExDVUMxokxhgLVSQlZVNYOJXExASnQxIRERFplGpGw1Y7SkpyyMpa7HQgIiKuUlZWztixOWRkZOsukkiEUWM06NpRWVnrdBDSgGp33E35ca9A5aasrJxhw/LIz59JUVEO+fkzGTYsTw3SM6Drxt2UH39qjAZdNbGxettFROpkZS2mpCQHaOfbo7tIEnxHjhxh8ODBpKWlkZKSQk5OjtMhRQzVjAaJakZFRBqXkZFNUdGJf/gzMrJZu1YNAgmeQ4cO0bZtW44dO8Zll13GwoULueSSS5wOyxGqGQ1TmZlz1RAVETlOXJwHqD5ur+4iSfC1bdsW8PaS1tTUYExQ2mIRT1d6EC1dmq2GqAupdsfdlB/3ClRucnPHk5SUzXcN0mqSkrLJzR0fkPNHIl03p6e2tpa0tDRiYmIYNmwYgwYNapXXUX78RTkdgIiIRLbExAQKC6eSlTWXyspaYmM95ObqLpIEn8fjYevWrRw4cIDrr7+ejz76iN69ezsdVthTzWiQaG16ERGR0JGbm0u7du2YMWOG06E4QjWjIiIiIkG0d+9e9u/fD8Dhw4cpLCzkoosucjiqyKDGqEQ81e64m/LjXsqNeyk3Lbd7924yMjJITU1l8ODBXHXVVYwYMaJVXkv58aeaUREREYl4KSkpbNmyxekwIpJqRoNENaMiIiISKlQzKiIiIiIRQY1RiXiq3XE35ce9lBv3Um7cTfnxp8aoiIiIiDhGNaNBoppRERERCRWqGRURERGRiKDGqEQ81e64m/LjXsqNeyk37qb8+FNjVEREREQco5rRIFHNqIiIiIQK1YyKiIiISERQYzQE3HrrrXTr1o2+ffs6HUpYUu2Ouyk/7qXcuJdy425uzk9ZWTljx+YE9TXVGG2GMeZZY8znxpgPmjkm3Riz1RjzoTFmXWvEMWHCBP7+97+3xqlFREREAG9DdNiwPPLzZwb1dVUz2gxjzOVAFbDEWntCt6QxphPwFnCltXaXMaartXZvE+c6o5rR8vJyRo4cyQcfNNkuFhEJexUVFYwbN47PP/8cj8fDbbfdxh133FH/+Lx587jrrrvYu3cvXbp0cTBSkdAzdmyOryHaDghezWhUMF4kVFlr3zTGJDRzyBjgL9baXb7jG22IiohIYERFRfHoo4+SmppKVVUVAwYM4Morr+Siiy6ioqKCwsJCEhKa+7UtIk3ZtasWb0M0uHSb/sxcCHQxxqwzxmw2xvzC6YCk5dxcuyPKj5s5kZuYmBhSU1MBaN++PcnJyezatQuA6dOn88gjjwQ9JjfSdeNubs1PXJwHqA7666oxemaigP7AcOBqIMsY831nQxIRiQw7duyguLiYwYMHU1BQQHx8PCkpKU6HJRKycnPHk5SUTbAbpLpNf2YqgL3W2m+Ab4wxbwD9gE8bO3j8+PH07NkTgOjoaFJTU0lPTwe++5TU1Pbbb79NVVVV/blOdry2T307PT3dVfFoW/nR9sm3Dx8+TFZWFgsWLGDDhg3MmjWLd955B4BvvvmG9evXc91117kmXie267glHm37b9dxUzxFRUX067eD2trLKCsjaDSA6SSMMT2Bl621J3zcNsZcBOTh7RVtA7wDjLbWftTIsac9gGnMmDEUFRXx1Vdf0a1bN3JycpgwYcJpnUtEJNTV1NTw05/+lOHDhzNt2jQ+/PBDrrjiCtq2bYu1loqKCuLi4ti0aRPnn3++0+GKhKRgTnqvxmgzjDHLgHTgXOBzIBs4B7DW2qd9x8wEJgDHgGestXlNnEsrMLlUUVFR/SdEcR/lx72cys24cePo2rUrjz76aKOPJyYmsmXLFjp37hzkyNxD1427hUJ+gtkY1W36Zlhrx5zCMXOBuUEIR0Qk4m3YsIH8/HxSUlJIS0vDGMOcOXO4+uqr64/x/RF1MEoRaQn1jAaJekZF5FSUlZWTlbWYXbtqiYvzkJs7nsRETVUkIsGl2/RhSI1RETmZutVPSkpy8M71V01SUjaFhVPVIBWRoApmY9QTjBcRcbPjRzaKu0RSfrKyFjdoiAK0o6Qkh6ysxQ5G1bRIyk2oUW7cTfnxp8aoiIhLNL76STsqK2udCEdEJCjUGJWI5/YRjZEukvLT+Oon1cTGuvNXdSTlJtQoN+6m/Phz5284EZEIdOLqJ96a0dzc8Y7FJCLS2tQYlYin2h13i6T8JCYmUFg4lczMuWRkZJOZOdfVg5ciKTehRrlxN+XHn+YZFRE5Ta0xDVNiYgJLl2YHJkARkRCgqZ2CRFM7iYQXTcMkIuFMUzuJiLhcqE3DJCLiVmqMSsRT7Y67uTU/mobJvbkR5cbtlB9/aoyKiJyGUJuGSUTErVQzGiSqGRUJL6oZFZFwprXpw5AaoyLhp240fWVlLbGxgRlNLyLiBmqMhiE1Rt2rqKhIq2G4mPLjXsqNeyk37hYK+TnTxqgxxgO8C1RYa69t7lgVN4mIiIhIoE0DPjqVA9UzGiTqGRUREZFQcSY9o8aY7sAi4LfADPWMioiIiEgwzQfuAk6pF06NUYl4mu/N3ZQf91Ju3Eu5cbdwzo8x5hrgc2ttMWB8X81SY1REREREAuUy4FpjTCnwRyDDGLOkuSeoZjRIVDMqIiIioSIQUzsZY4YAd6pmVERERERcS41RiXjhXLsTysrKyhk7NofU1FsYOzaHsrJyp0OS4+jacS/lxt0iJT/W2tdP1isKaoyKiAvVLbWZnz+T99+fQH7+TIYNy1OD9BRUVFQwdOhQLr74YlJSUli4cKHTIYmINEs1o0GimlGRUzd2bA75+TPxrvlep5rMzLksXZrtVFghYc+ePezZs4fU1FSqqqoYMGAAK1as4KKLLnI6NBEJIcFcDlQ9oyLiOrt21eLfEAVoR2VlrRPhhJSYmBhSU1MBaN++PcnJyezatcvhqEREmqbGqES8SKndCSVxcR6g2rdV5Pu3mthY/cpqiR07dlBcXMzgwYNb5fy6dtxLuXE35ceffrOLiOvk5o4nKSmb7xqk1SQlZZObO96xmEJNVVUVo0aNYsGCBbRv397pcEREmqSa0SBRzahIy5SVlZOVtZjKylpiYz3k5o4nMTHB6bBCQk1NDT/96U8ZPnw406ZNczocEQlBwawZVWM0SNQYFZFgGTduHF27duXRRx91OhQRCVEawCQSRKrdcbdwyM+RI0cYPHgwaWlppKSkkJOTA8C9995Lv379SEtL4+qrr2bPnj1n/FobNmwgPz+ftWvXkpaWRv/+/Vm1atUZn7cx4ZCbcKXcuJvy4y/K6QBERMJdmzZtWLduHW3btuXYsWNcdtllDB8+nLvvvpv7778fgLy8PHJycnjyySfP6LUuu+wyjh07FoiwRUSCQj2jEvHS09OdDkGaES75adu2LeDtJa2pqcEY4zewqLq6Go8ntH4lh0tuwpFy427Kjz/1jIqIBEFtbS0DBgygpKSE22+/nUGDBgEwe/ZslixZQnR0NOvWrXM4ShGR4Autj+EirUC1O+4WLvnxeDxs3bqViooK3nnnHT766CMAHnjgAXbu3ElmZiZ5eXkOR9ky4ZKbcKTcuJvy40+NURGRIOrYsSMZGRknDCoaM2YMf/nLXxyKSkTEOZraKUg0tZNIy9TNM7prVy1xcWc+z2igz9cSe/fu5eyzz6ZTp04cPnyYq666ilmzZnHhhRfy/e9/H/AOYFq/fj0vvfRSUGISEWlOMKd2Us2oiLhOWVk5w4blUVKSg3eN+mo2bsymsHDqaTUgA32+ltq9eze33HILtbW11NbWMnr0aEaMGMGoUaPYvn07Ho+HhIQEnnrqqVaPRUTEbdQzGiTqGXWvoqIijWx0mbFjc8jPn4m34VgEpAPVZGbOZenS7DM8X53TP5946dpxL+XG3UIhP5r03iWMMc8aYz43xnxwkuMGGWOOGmNuDFZsIuFs165a/BuOAO2orKx1xflERCRw1Bht3iLgquYOMMZ4gIeAvwclIgk4t386jURxcR6g2reV7vu3mtjY0/uV5X++Oqd/PvHSteNeyo27KT/+9Ju4GdbaN4F9JzlsKvBn4IvWj0gkMuTmjicpKZvvGpDVJCVlk5s73hXnExGRwFFj9AwYY2KB6621TwJBqauQwNN8b+6TmJhAYeFUMjPnkpp6C5mZc89osFHD82VkZJ/x+cRL1457KTfupvz402j6M/MY8OsG22qQSsA5OSWRkxITE1i6NDtghf515xNxk0i9vkUaUmP0zAwEXjDGGKArMNwYc9RaW9DYwePHj6dnz54AREdHk5qaWv9Htu5TkraDv52enu6qeBpuJyQk+qYk+g/ge8AgNm7MJjd3IBdcEON4fJGeH21r+0y2W/v6ruOW71fb/tt13BRPUVERO3bsINg0tdNJGGN6Ai9ba1NOctwi33HLm3hcUztJi2lKolNTW1vLwIED6d69OwUF330WnDdvHnfddRd79+6lS5cuDkYociJd3+JmmtrJJYwxy4C3gAuNMTuNMROMMb80xkxu5HC1NEPU8Z9S3URTEp1afhYsWEDv3r399lVUVFBYWEhCgm55thY3XzuhoDWvb+XG3ZQff2qMNsNaO8ZaG2utbWOt7WGtXWSt/YO19ulGjp3YVK+oyOnSlEQnV1FRwcqVK5k0aZLf/unTp/PII484FJXIyen6FvHST7xEvLq6GTfSlEQnz09do9Nbuu21YsUK4uPjSUlptrpGzpCbr51Q0JrXt3LjbsqPPw1gEnGxuimJsrLmUllZS2ysh9xcTUlU55VXXqFbt26kpqbW3/Y6fPgwDz74IIWFhfXHqV5b3EjXt4iXBjAFiQYwuVdRUZE+pbpYc/m55557WLp0KVFRURw+fJiDBw8yfPhw1q9fT9u2bbHWUlFRQVxcHJs2beL8888PaGyRPi2Prh33Um7cLRTyE8wBTOoZFZGQNWfOHObMmQPA66+/zrx58/jTn/7kd0xiYiJbtmyhc+fOAX3tsrJy37Q8OXgHoVSzcWO2JtMXEWkh1YxKxHP7p9NId6b58X26D0wwDWRlLW7QEAVoR0lJDllZiwP+Wm6la8e9lBt3U378qWdURMLCkCFDGDJkyAn7S0tLW+X1NO2WiEhgqGdUIp7me3M3t+ZH0/K4Nzei3Lid8uMvcn5riogEkKbdEglvZWXljB2bQ0ZGNmPH5lBWVu50SGFLo+mDRKPpRcJP3Wj676bliazR9CLhqrEBiklJkTVAMZij6dUYDRI1RkVERELD2LE55OfPxL8uvJrMzLksXZrtVFhBpbXpRYJItTvupvy4l3LjXsrNmWntAYrKjz81RkUkpN16661069aNvn371u+7++67SU5OJjU1lf/8z//kwIEDLT5vbW0taWlpXHvttQDk5OTQvXt3+vfvT//+/Vm1alXAvgcRcRcNUAwu3aYPEt2mF2kdb775Ju3bt2fcuHF88MEHAKxevZqhQ4fi8XiYNWsWxhgefPDBFp13/vz5vPfeexw4cICCggJycnLo0KEDM2bMaI1vQ0RcRDWjuk0vInLKLr/88hNWV7riiivweLy/3i699FIqKipadM6KigpWrlzJpEmT/PbrA6VIZEhMTKCwcCqZmXPJyMgmM3NuRDVEg02NUYl4kVa7E2rTlZxpfp577jmGDx/eoudMnz6dRx55BGP8OwUef/xxUlNTmTRpEvv37z+juMJBpF07oUS5OXOJiQksXZrN2rU5LF2aHdCGqPLjT41RkQhSd+spP38mRUXe0aLDhuW5vkF6un77299y9tlnM2bMmFN+ziuvvEK3bt1ITU316wmdMmUKpaWlFBcXExMTo9v1IiIBoprRIFHNqLhBuE5XUl5ezsiRI+trRgEWL17MM888w9q1a2nTps0pn+uee+5h6dKlREVFcfjwYQ4ePMiNN97IkiVLmn09EZFwoppREWkV4bqeurXWrxdz1apVPPLIIxQUFLSoIQowZ84cdu7cSWlpKS+88AJDhw5lyZIl7Nmzp/6Y5cuX06dPn4DFLyISydQYlYgXTrU7x09HdO+999KvXz/S0tK4+uqr6dKlmlCbruRk+RkzZgw//vGP2b59Oz169GDRokVMnTqVqqoqhg0bRv/+/ZkyZcoZx3H33XfTt29fUlNTef3115k/f/4ZnzPUhdO143aNTWFWZ968eXg8Hv7973/X71Nu3E358RfldAAiEjgLFizg4osvrp9X8+677+b+++8HIC8vj40b3yEpKfuE6Upyc6c6F/QZWrZs2Qn7JkyYEJBzDxkyhCFDhgD43aYXCbYJEyYwdepUxo0b57e/oqKCwsJCEhJab5R33bK3u3bVEhenZW8l8NzbHSISJOnp6U6HEBCNTUfUvn37+v9XV1cTHd0p5KYrCZf8hCPlJngam8IMvpv54XiByk2kDXoMFl07/tQzKhIm6v4oHT/l0OzZs1myZAnR0dGsW7eOc889N6QHK4mIV0FBAfHx8aSkpLTaa2RlLW5wJwWgHSUlOWRlhfagR3EX9YxKxAuH2p3jpyNqOJjngQceYOfOnWRmZpKXl+dglKcnHPITrpQb5xw+fJg5c+aQk5NTv6/hdR+o3ITroEen6drxp8aoSBjYsGEDBQUF9OrVi5tvvpl169adUFs2ZswY/vKXvzgUoYgEUklJCTt27KBfv34kJiZSUVHBgAED+OKLLwL6OlqjXYJB84wGiTHGZmbep8JvaXWvv/468+bNo6CggE8//ZTvf//7gHcA0/r163n44Uc0GEEkBO3YsYORI0eybdu2Ex5LTExky5YtjdaVngmt0R65gjnPqGpGgyg/fyYbN+oiluCZNWsW27dvx+PxkJCQwD33zD7hD4t+Jlvfrbfeyt/+9je6detWP1H+vffey4oVK/B4PHTr1o3FixcTExPjcKTiVmPGjKGoqIivvvqKHj16kJOT4zdrhK/hEPDXrVujPStrLpWVtcTGesjN1e8LCSz1jAaJMcaCJRxWuwk3RUVFETOyMRRXYAqH/Lz55pu0b9+ecePG1TdGq6qq6mc7yMvL46OPPuLJJ590MswWC4fchCvlxt1CIT9agSmsqfBbnKPBCM5obFqe46fd8nj061hEIpNu0wedCr/dxu2fTgPpu8EI/j2jbv6ZDOf8HD/tVqgJ59yEOuXG3ZQff+79CxSW6la7Ge90IBKhcnPHk5SUzXejY/Uz6aRQn3ZLRCQQ1BgNolBY7SYSRdJ8b3WDEUJpBaZIyE+oTrsVCbkJVcpN8Bw5coTBgweTlpZGSkpK/dyvOTk5dO/enf79+9O/f39WrVpV/xzlx59u0weRWweISGRJTEzQz6IDjl+MoOG0W3/9619JTk52KjRxkNZ9D31t2rRh3bp1tG3blmPHjnHZZZcxfPhwAGbMmMGMGTMcjtD91BiViKfaHXcLh/w0Ni3PK6+8wj//+U/OOussEhISeOqpp5wOs8XCITdOamwOz0BNtabcBFfbtm0Bby9pTU0NxngHoTc1Y5Hy409TOwWJMcbqvRY5deoxknAXilOtSeNqa2sZMGAAJSUl3H777TwB+ucUAAAgAElEQVT44IPk5OSwePFiOnXqxMCBA5k3bx6dOnVyOtRTpqmdRIJItTvuU9djlJ8/k6KiDPLzZzJsWB5lZeVOhyYN6No5M6051ZpyE1wej4etW7dSUVHBpk2b+Oijj5gyZQqlpaUUFxcTExPjd7te+fGnxqiIuE5W1uIGty4B2lFSkkNW1mIHoxIJLK37Hn46duxIeno6q1at4rzzzqu/XX/bbbexefNmh6NzL/3ES8RT7Y77+PcYpfv+1eT8bqNr58y05lRryk3w7N27l/379wNw+PBhCgsLueiii9izZ0/9McuXL6dPnz7128qPPw1gEpFGVVRUMG7cOD7//HM8Hg+TJ09m6tSp3H333bz88su0adOGpKQkFi1aRMeOHQP62qE4Ob9IS2nd9/Cwe/dubrnlFmpra6mtrWX06NGMGDGCcePGUVxcjMfjoWfPnvzhD39wOlTX0gCmINEAJvcKhTWCnbBnzx727NlDamoqVVVVDBgwgBUrVlBRUcHQoUPxeDzMmjULYwwPPvhgQF/bf5TxZmAQSUmBGWUsgaNrx70iLTehNuAxFPITzAFM6hlthjHmWeCnwOfW2r6NPD4G+LVv8yDwK2vttiCGKNJqYmJiiImJAbzrqCcnJ7Nr1y6uuOKK+mMuvfTSVpmsvWGP0T/+UcrFF7+uHiMRaVRrTpElwaGe0WYYYy4HqoAlTTRGLwU+ttbuN8ZcDdxnrb20iXOpZ1RC1o4dO0hPT+fDDz+kffv29fuvvfZafv7znzNmzBgHoxM5Uaj1lMnp0xRZrUM9oy5hrX3TGNPkby9r7cYGmxuBuNaPSiS4qqqqGDVqFAsWLPBriP72t7/l7LPPVkNUXEc9ZZGlNafIkuDQaIDAmQS86nQQ0nKa761pNTU1jBo1il/84hdcd9119fsXL17MypUrWbZsWavHoPy4l1tzo6nBnMlNXT35xRdfTEpKCnl5eUDza7QHQqhMkWUtfPYZ5OfDDTcU0b8/GOPer2BSz2gAGGMygAnA5c0dN378eHr27AlAdHQ0qamp9QXMdb84tK1tN20/99xz9O7dm379+tUX3K9atYr77ruPBQsW0KZNG1fFq+3gbtdxSzx12x9+WIp34Ft6XYQA9T1lTscXjO3i4uKAne+114ooLoZvv03n7bfh9deLqK6G499fuAh4FPgaOMwdd/w3d9wxDNgBXMuuXU8AMHx4ke85xz//dLeH0Fi+8/Ozyc8PxPlbY7vYZfHQ4P87CDbVjJ6E7zb9y43VjPoe7wv8BbjaWlvSzHlUMyohZcOGDfzkJz8hJSUFYwzGGH77299yxx138O2333LuuecC3kFMTzzxhMPRinyn8RrCY8BZDkUUqa4HpgJvAu2BO50NxwGDB8OPfvTdV3y80xGdumDWjKoxehLGmJ54G6MpjTzWA1gD/OK4+tHGzqPGqIQtDRYJnH/9q5w77vg7//pXD44c6Ul19Q/Yt0+NKAmuH/8YMjIgPR1iYnby0EOLWnR9Nxz0OG/evJBeoz1SqTHqEsaYZXj7sc8FPgeygXMAa6192hjzDHAjUA4Y4Ki19pImzqXGqEvV3X6W03PiYJGjREXtp6ama4BeoYjvbieJuxThptykpsJPfuJtSHXvXsGTTz7bYDL5yPqAFKjfa40NBjvZnL9VVVWkp6eTlZXFddddx5dffknXrl0xxjB79mx2797Ns88+e8axhbJQ+Luj0fQuYa1tdpiwtfY24LZAvV7Pnj3p1KkTHo+Hs88+m02bNnHvvfeyYsUKPB4P3bp1Y/HixfVzP8qZO3YM/vUv+PBDKCqC11+HvXudjsottgOj8X7OskApkAvsA54BzvcdNweY2+B5ZwewIRr+oqO9jacf/xjWrfu/rFkzilCZoqaoyNtz5k7duewy971noabpwWCN/0w2NujxvPPOq3/8tttuY+TIkUGIXEKJGqMu4vF4KCoqonPnzvX77r77bu6//34A8vLyyMnJ4cknn+TLL2HdOnj7be/XO+84FXU4SHc6AJe6ENjq+38t0B24AXgOmMEPfziDIUNg/fo/8/HHJz47IyObtWtzAhBHegDOERpWry4llKaocXvPTiQLVG5aOm3SxIkT6d27N9OmTavft2fPnvpOlOPXaI9Uunb8qTEaRCefKsHSpcvxF3j7Bv+vBjw89VRAw4oonTv7F5MPHAiRVLp0OrfcAF57bTW5uUmsXx9PTg60b2+50zcWYezYf/Dxx8PROvJn7rspavReiju05Gdyw4YN5Ofnk5KSQlpaGsYY5syZw7Jly7RGuzTPWquvIHwB1jvLWHNfiRbSLAy08HSD/b+xUVHxNjo6xc6du9du324lgNatW+d0CEGTmXmfharjfu6qbGbmfc0+b+LEifb3v/+9tdba++67z/bs2dP269fP3nrrrba4+AOblHRng/NW2aSkO21p6Y6AxBxJ+Skt3dGq72WgRVJuQk2gchNqP5OhIhSuHW8TMThtJH3cDqKTNUUrKzdg7Ra++GIl/fr9nvXr3/Q99gBHj+5k1qxMDh7M4wc/cPo7kVB1OiuVHD16lIKCAm666SYApkyZQmlpKcXFxcTExLBw4WMUFk4lM3MuGRnZZGbO1Uo3pykxMUHvpbiKfiYlGDSaPkhaOpo+JyeHDh06MGPGjPp9n332GSNGjGDbtm2tEaJEgNNZw7mgoIAnnnii0VVTysvLGTlyJB988EHrBBxAmn5KROTUBXM0fUT0jBpjLjPGFBpjthtjSo0xZcaYUqfjaujQoUNUVVUBUF1dzWuvvUafPn349NNP64/561//SnJyslMhShjIzR1PUlI23y2d560Zzc0d3+Rz/vjHP3LzzTfXb+/Zs6f+/6EyGKGuVjY/fyZFRd4G+bBheZSVlTsdmohIxIuInlFjzCfAdOA9vMtwAGCt/SqIMTTbM1pWVsYNN9yAMYaamhoyMzOZNWsWo0aNYvv27Xg8HhISEnjqqae44IILghV2RAiF+d4Cqa6H8FTmXzx06BAJCQmUlpbSoUMHAMaNG3fCYIRu3bq1WryByM/p9AjLyUXateO0/fv3M2nSJD788EM8Hg/PPfcc8+fP55///CfGGPbt20fnzp3ZsmWLcuNyoZAfzTMaePutta86HURzEhMTKS4uPmH/n//8ZweikXCWmJhwyg2wtm3b8uWXX/rtW7JkSWuE1apOp1ZWxG2mTZvGiBEj+NOf/kRNTQ2HDh3ihRdeqH985syZREdHOxihyOmJlJ7Rh/AuSrwcOFK331q7JYgxtKhmVEQCRz2jEuoOHDhAWloaJSUlTR7To0cP1q1bR1JSUhAjk3ClmtHAGwwMxLtUzDzf19xmnyEiIWH+/Pn06dOHvn37kpmZybfffgt4F4lITk4mJSWF9u33tLhWVsRNysrK6Nq1KxMmTKB///5MnjyZw4cP1z++fv16YmJi1BB1ubKycsaOzSEjI5uxY3NUt+4T9j2jxhgPMMpa+5LDcahn1KVCoXYnkjWXn8rKSi6//HI++eQTzjnnHEaPHs0111xDjx49mDNnDitXriQqKoq9e/dy8GD1KdfKyqnRtRM87733Hpdeeilvv/02AwcO5L//+7/p2LFj/Qp9U6ZM4Qc/+AHTp08HlBs38l90ZDMw6JQWHXGKakYDyFpba4y5G3C0MSoirePYsWNUV1fj8Xg4dOgQsbGxPPnkk8yaNYuoKO+vuK5du9K1a1fdkpeQ1b17d+Lj4xk4cCAAo0aN4uGHHwa818Dy5cvZsiVolWdyGrKyFjdY/Q6gHSUlOWRlqVwoUm7TrzbGzDTGxBtjutR9OR2UuIN6D9ytufzExsZy55130qNHD+Li4oiOjuaKK65g+/btvPHGG1x66aVkZGTw7rvvBi/gCKJrJ3i6detGfHw827dvB2DNmjX07t0bgMLCQpKTk4mNja0/XrlxH/+BlOm+fzWQEiKgZ9RntO/f2xvss0AvB2IRkQD5+uuvWbFiBeXl5XTq1ImbbrqJ/Px8ampq2LdvHxs3bmTz5s387Gc/o7TUVVMLi7TYwoULyczM5OjRo/Tq1YtFixYB8OKLL/rNBSzN69mzJ506dcLj8XD22WezadMmwFtn/sQTTxAVFcU111zDQw89FNDXjYvz4K1b9x9IGRsbKf2CTYuIxqi1NtHpGMS9VFvlbs3lZ/Xq1fTq1YsuXbw3Om644Qbeeust4uPjufHGGwEYNGgQHo+Hr776inPPPTdYYUcEXTvB1a9fPzZv3nzC/rpGaUOBzE24rV7m8XgoKiqic+fO9fuKiop4+eWX2bZtW32deaDl5o5n48bsE2pGc3OnBvy1Qk1ENEaNMeMa22+tDb0JE0WkXo8ePdi4cSPffPMNbdq0Yc2aNQwaNIh+/fqxdu1ahgwZwvbt2zl69KgaoiKnwX/QTTugmo0b3Tvo5lRYa6mt9b813lideaAlJiZQWDiVrKy5/OMfpVx88evk5obu+xhIYT+aHsAYk9dg838B/wFssdaOCmIMGk0v0gpycnJ44YUXOPvss0lLS+N//ud/AJg4cSLFxcW0adOGefPmMWTIEIcjFbdq7LZtTk4OzzzzDOeffz4Ac+bM4eqrr3Y40uALlTl6W9J726tXL6KjoznrrLP45S9/yaRJk0hLS+O6665j1apVfO973+ORRx6pHywWqTSaPsCstX594MaYaOCFJg4XkRCSnZ1NdvaJfxSff/55B6KRUNTYbVuAGTNmMGPGDIeicodQWL2spb23GzZs4IILLuDLL7/kyiuv5Ic//KHqzB0WqVWz1YDqSAXw1gqJeyk/7hUuuWnstm3d/lAVqNx8N+imIXcNuml6yqTFjR5/wQUXAHDeeedx/fXXs2nTpibrzFtLuFw7geKen6ZWZIx52RhT4Pv6G/BP4K9OxyXhR6triIQeYwzDhg1j0KBBPPPMM/X7H3/8cVJTU5k0aRL79+93MELn5OaOd/3qZS3pvT106BBVVVUAVFdX89prr5GSksL111/P2rVrAVRn7oBIqRltWCxWA5RbayuCHINqRsNcY7eK3Ly6hlP279/PpEmT+PDDD/F4PDz33HOsWrVK9XkttH37dkaPHl1X10VpaSm5ubm89dZb/POf/8QYw759++jcubMmQz+J3bt319+2HTZsGI8//jg//OEP6dq1K8YYZs+eze7du3n22WedDtURdfWYp7p6WW1tLQMHDqR79+4UFBQArTttUkvqWsvKyrjhhhswxlBTU0NmZiazZs3i6NGjqjM/TjBrRiOlMfqwtfbXJ9vXyjGoMRrmQqXQ32njx49nyJAhTJgwgZqaGqqrq3nsscfo0KFDxNfnna7a2lq6d+/OO++8Q3x8fP3+mTNnEh0dzezZsx2MLrTk5OSc8LNYXl7OyJEj+eCDDxyMLHTMnz+f9957jwMHDlBQUMC6det48MEH/ZbnDeRodXUEtI5gNkYj4jY9MKyRfcODHoW4UqBqd0Kh0N9pBw4cYP369UyYMAGAqKgoOnXqBDRdn6faqpNbvXo1SUlJfg1RgJdeeqlVJ0MPh9w0dtu2T58+7Nmzp/6Y5cuX06dPH6dCPC1O5aaiooKVK1cyadKk+n1PPfVUq06bVDdlUmbmXDIyssnMnOv6hmg4XDuBFNaj6Y0xvwKmAL2MMQ0/0nYANjgTlYSrcFtdo6KignHjxvH555/j8XiYPHkyU6dO5d5772XFihV4PB66devG4sWLiYmJOaVzlpWV0bVrVyZMmMD777/PwIEDeeyxxwBvfd7zzz/PwIEDmTdvXn0jVU6usRV41q9fT0xMDElJSQ5FFRo+//zzE27bXnnllYwbN47i4mI8Hg89e/bkD3/4g9OhhoTp06fzyCOP+NXY1i3Pe88997TatEmJiQm6AxXKrLVh+wV0AnoCfwQSGnx1cSAWGyilpTtsZuZ9Nj39XpuZeZ8tLd0RsHPL6Sst3WGTku60UGXBWqiySUl3hmx+du/ebbdu3WqttfbgwYP2wgsvtB9//LE9ePBg/TELFy60//Vf/3XK53z33XdtVFSU3bx5s7XW2mnTptmsrCz7xRdf2NraWmuttb/5zW/sxIkTA/idhLdvv/3Wdu3a1X7xxRd++3/1q1/ZRx991KGoJBL97W9/s7fffru11tp169bZkSNHWmut7dOnj73jjjustdZu2rTJJiYmOhajnDpfuyUobaSw7hm11u4H9gM3G2MuB35grV1kjOlqjEm01pY5HGKLheNqGOGi4eoa3xX6h25eYmJi6ns827dvT3JyMrt27eKiiy6qP6a6uhqP59R7frt37058fHx9r8ioUaN4+OGHOe+88+qPue222xg5cmSAvovw9+qrrzJgwAC/9/DYsWMsX75cA5ckqDZs2EBBQQErV67k8OHDHDx4kHHjxml5Xjmp0Lx/2ELGmGzg18D/8e06B1jqXESnr6XzqcnJBbJ2p+5W0dq1OSxdmh2yDdHj7dixg+LiYgYPHgzA7Nmz6dGjB8uWLeP+++8/5fN069aN+Ph4tm/fDsCaNWvo3bt3s/V5gcpPuE679cc//vGEW/SFhYUkJycTGxvbqq+tujf3ciI3c+bMYefOnZSWlvLCCy8wdOhQlixZwnXXXadpk46ja8dfWPeMNnADkAZsAbDWVhpjOjgb0unRIBkJtqqqKkaNGsWCBQto3749AA888AAPPPAADz/8MHl5edx3332nfL6FCxeSmZnJ0aNH6dWrF4sWLWLq1KmtWp8XrncUDh06xOrVq3n66af99jdWQyrilIkTJzJx4kRSUlJo06YNS5YscTokcZlImdppk7X2EmPMFmttf2NMO+Bta23fIMZgA/Fea/ogCaaamhp++tOfMnz4cKZNm3bC45999hkjRoxg27ZtDkR36lp63TS2VnmdefPmcdddd7F37166dOnS+sGLiDhAUzsF3kvGmD8A0caY24DVwP84HNNpCYXVMCR8TJw4kd69e/s1RD/99NP6///1r38lOTnZidBapKV3FOrWKt+6datfQ7SiooLCwkISEkK3N1VExG0iojFqrZ0L/Bn4C/BD4F5r7UJnozo9oTifmtupdqdxGzZsID8/n7Vr15KWlkb//v1ZtWoVs2bNIiUlhdTUVFavXs2CBQtaNY5A5Kel62vbJtYqr5u2Rrx07biXcuNuyo+/SKkZxVpbCBQCGGM8xphMa22+w2GdFs2nJsFw2WWXcezYsRP2h+Iynbm549m4MfuEFVpyc6c2enzdWuVnnXUWkydP5rbbbqOgoID4+HhSUlKCGbqISNgL65pRY0xH4HYgDijA2xi9HZgJvG+tvS6IsQSkZlRETk9L1tduuFb5lVdeycKFC7nrrrsoLCykQ4cOJCYm8u6770b8iGARaT21tbUMGDCA+Ph4CgoK+PnPf14/E8m+ffvo3Llzq07fprXpA8QYswLYB7wN/AdwPmCAadba4iDHosaoSAjKycnhrLPO4vHHH6dt27ZYa6moqCAuLo5NmzZx/vnnOx2iiISh+fPn895773HgwAEKCgr8Hps5cybR0dHMnj271V5fA5gCp5e1dry19g/AzUBv4KpgN0TF3VS7427Bzk9ja5Vfcskl7Nmzh9LSUsrKyujevTtbt26N+Iaorh33Um7c7WT5qaioYOXKlUyaNKnRx1966aWwmr4t3GtGj9b9x1p7zBhTYa39xsmARMTdmlqrvCFfj4FDEYpIuKsbLLl///4THlu/fj0xMTEkJSU5EFnrCPfb9Mf4bgitAb4HHPL931prOwYxFt2mFxGRkFNXb71rVy1xcc3XW8uZe+WVV3j11Vd5/PHHKSoqYt68ebz88sv1j0+ZMoUf/OAHTJ8+vVXjUM1oGFJjVEREQk1jq5clJTW9etn+/fuZNGkSH374IR6Ph+eee47BgweTl5fHE088QVRUFNdccw0PPfRQ0L+XUHHPPfewdOlSoqKiOHz4MAcPHuTGG29kyZIlHDt2jLi4OLZs2dLqy/2qZlQkiFRb5W7Kj3spN+4VqNxkZS1u0BAFaEdJSQ5ZWYsbPX7atGmMGDGCjz/+mPfff5/k5GSKiop4+eWX2bZtG9u2bWPmzJkBiS2UNZefOXPmsHPnTkpLS3nhhRcYOnRo/RKqhYWFJCcnt3pDNNjUGG2GMeZZY8znxpgPmjlmoTHmX8aYYmNMajDjExERaU0tWb3swIEDrF+/ngkTJgAQFRVFx44defLJJ5k1axZRUd5hKl27dm3lqMPXiy++GFYDl+qoMdq8RcBVTT1ojBkOJFlrfwD8EngqWIFJ4KSnpzsdgjRD+XEv5ca9ApWblqxeVlZWRteuXZkwYQL9+/dn8uTJHDp0iO3bt/PGG29w6aWXkpGRwbvvvhuQ2E5HRUUFQ4cO5eKLLyYlJYWFC79bjDEvL4/k5GRSUlKYNWtWq8ZxqvkZMmSI37ROixYtYvLkya0UlXPCfTT9GbHWvmmMaa5K+zpgie/Yd4wxnYwx3ay1nwcnQhERkdbTktXLampq2LJlC7///e8ZOHAg06dP56GHHqKmpoZ9+/axceNGNm/ezM9+9jNKS0uD/a0A3t7aRx99lNTUVKqqqhgwYABXXnkle/bsqS8liIqKYu/evY7EF6nUM3pm4oDPGmzv8u2TEOJU3dv+/fu56aabSE5O5uKLL+add96pf2zevHl4PB7+/e9/OxKbm6gu0b2UG/cKVG4SExMoLJxKZuZcMjKyycyc2+Tgpe7duxMfH8/AgQMB+M///E+2bNlCfHw8N954IwCDBg3C4/Hw1VdfBSS+loqJiSE11VtR1759e5KTk9m1a1fQSwl07fhTz2gQjR8/np49ewIQHR1NampqfVd93Q+mtiNn+6GHHmL06NH86U9/Ys2aNfWfxCsqKnjxxRfp1q0bddwQr7a1ffx2HbfEo+3vtouLiwN2vvLyMiZNGuL3eHl5WaPHx8fH8/zzzxMfH8/rr7/OxRdfTE1NDc899xxDhgxh+/btVFVVsW3bNsffr549e1JcXMy3337Lli1beOONN7jnnns4cuQI//Vf/8Uvf/nLVnv9QOYnkNdzUVERO3bsINg0tdNJ+G7Tv2yt7dvIY08B66y1L/q2PwGGNHabXlM7SUMHDhwgLS2NkpKSEx676aabuPfee7n22mt577336NKliwMRioi03Pvvv8+kSZM4evQovXr1YtGiRbRt25aJEydSXFxMmzZtmDdvHkOGDHE0zqqqKtLT08nKyuK6664jJSWFoUOHsmDBAjZv3szo0aMdKyVwi2BO7aSe0ZMzvq/GFAC3Ay8aYy4Fvla9qJyKhoX+77//PgMHDuSxxx5j9erVxMfHk5KS0uBYTTgtIqGhX79+bN68+YT9zz//vAPRNK6mpoZRo0bxi1/8guuuuw6gyVKCc88918lQI4bH6QDczBizDHgLuNAYs9MYM8EY80tjzGQAa+1KoMwY8ynwB2CKg+HKaTr+lmMw1BX633777WzZsoV27dpx3333MWfOHHJycuqP27FjJ8OG5ZGfP5Oiohzy82cybFgeZWXlQY/ZKU7kR06NcuNeyk3TJk6cSO/evZk2bVr9vuuvv561a9cCsH37do4ePdqqDVHlx58ao82w1o6x1sZaa9tYa3tYaxdZa/9grX26wTH/n7X2+9baftbaLU7Ge7z58+fTp08f+vbtS2ZmJkeOHCEnJ4fu3bvTv39/+vfvz6pVq5wOMyI1Vei/Y8cO+vXrR2JiIhUVFfzkJ+mUlNzOqU44LSIiTduwYQP5+fmsXbuWtLS0+r+DEyZMoLS0lJSUFMaMGVM/ybwEh2pGgyTYNaOVlZVcfvnlfPLJJ5xzzjmMHj2aESNGsGPHDjp06MCMGTOCFos0bsiQITzzzDNceOGF5OTkcOjQIR5++OH6xxMTE4mLu4kNG353wnMzMrJZuzbnhP0iIiKBoOVAJSCOHTtGdXU1NTU1HDp0iLg476xT+gDiDgsXLiQzM5PU1FTef/997rnnHr/HjTFccIHhVCeclsA4cuQIgwcPJi0tjZSUFL+yCdC0WyIigaa/aGEqNjaWO++8kx49ehAXF0d0dDRXXHEFAI8//jipqalMmjSJ/fv3Oxyp85yq3akr9C8uLmb58uV06tTJ7/HS0lJ+97spJCVl812DtG7C6fFBjtY5wc5PmzZtWLduHVu3bqW4uJhXX32VTZs2Ad5ptwoLC0lI0AAyUN2bmyk37qb8+FNjNEx9/fXXrFixgvLyciorK6mqqmLZsmVMmTKF0tJSiouLiYmJ0e16l2vJhNMSOG3btgW8vaQ1NTUY471TNX36dB555BEnQxMRCTuqGQ2SYNeM/vnPf+bvf/87zzzzDOCdVuOdd97h8ccfrz+mvLyckSNH8sEHHwQtLpFQUFtby4ABAygpKeH222/nwQcfpKCggKKiIh599FESExM1B6yIhDXNMypnrEePHmzcuJFvvvmGNm3asGbNGgYNGsSePXuIiYkBYPny5fTp08fhSEXcx+PxsHXrVg4cOMANN9zAtm3bmDNnDoWFhfXH6IO8iEhg6DZ9mLrkkksYNWoUaWlp9OvXD4DJkydz991307dvX1JTU3n99deZP3++w5E6T7U77uZkfjp27Eh6ejorVqw4YdqtAQMG8MUXXzgWmxvo2nEv5cbdlB9/6hkNY9nZ2WRnZ/vt09xp0hrCaZWovXv3cvbZZ9OpUycOHz5MYWEhs2bNYs+ePfXHJCYmsmXLFjp37uxgpCIi4UE1o0GiteklXJWVlTNsWB4lJTl4J+f3jvgP1YFW27Zt45ZbbqG2tpba2lpGjx7Nb37zG79jevXqxbvvvquaUREJW8GsGVVjNEjUGJVwNXasd5nS71aJAqgmM3MuS5dmN/U0ERFxMU16LxJEqt05M7t21eLfEAVoR2VlbUDOr/y4l3LjXsqNuyk//tQYFZEzEhfnQatEicj27dvr13tPS0ujU6dOLOo51n4AACAASURBVFy4kPfff58f/ehHpKWlcckll/Duu+86Haq4jG7TB4lu00u4CreaURE5c7W1tXTv3p133nmHSZMmceedd3LllVfy6quv8rvf/Y5169Y5HaKchOYZFZGQUbdKVFbWXCora4mN9ZCbq4aoSCRbvXo1SUlJxMfH4/F46pee/vrrr4mLi3M4OnEb9YwGiXpG3auoqIj09HSnw5AmKD/updy4l9O5ufXWWxkwYABTpkzhk08+4aqrrsJai7WWt956i/j4eMdicwOn83MqNIBJREREQtLRo0cpKCjgpptuAuDJJ59kwYIF7Ny5k/nz5zNx4kSHIxS3Uc9okKhnVEREIkFBQQFPPPEEq1atAiA6Opqvv/66/vFOnTrV37YX91LPqIiIiISkP/7xj9x8883123Fxcbz++usArFmzhgsvvNCp0MSl1BiViKf53txN+XEv5ca9nMrNoUOHWL16NTfeeGP9vmeeeYY777yTtLQ0Zs+ezdNPP+1IbG6ia8efRtOLiIhIQLRt25Yvv/zSb9+Pf/xjzS0qzVLNaJCoZlRa2/bt2xk9enRdnQ+lpaXk5uZyxx13kJeXxxNPPEFUVBTXXHMNDz30kNPhioiIi2lt+jCkxqgEU8MJpz/99FMefPBBVq5cSVRUFHv37qVr165OhyjSqsrKysnKWsyuXbXExXnIzR2vuW9FWkADmESCKBxrdxpOOP3UU08xa9YsoqK8VTmh1hANx/yEC7fmpm5VsPz8mRQV5ZCfP5Nhw/IoKyt3OrSgcWtuxEv58afGqEgYevHFFxkzZgzgvX3/xhtvcOmll5KRkaHaLQl7WVmLGyxPC9COkpIcsrIWOxiViDRFjVGJeG5fBaOljp9wuqamhn379rFx40Z+97vf8bOf/czhCFsm3PITTtyam127avmuIVqnHZWVtU6E4wi35ka8lB9/aoyKhJlXX32VAQMG1N+Oj4+Pr59mZdCgQXg8Hr766isnQxRpVXFxHqD6uL3VxMbqT56IG+nKlIgXbrU7x084ff3117N27VrAe8v+6NGjnHvuuU6F12Lhlp9w4tbc5OaOJykpm+8apNUkJWWTmzvesZiCza25ES/lx5/mGRUJI3UTTjecVHrChAlMnDiRlJQU2rRpw5IlSxyMUKT1JSYmUFg4laysuVRW1hIb6yE3d6pG04u4lKZ2ChJN7SQiIiKhQlM7iYiIiEhEUGNUIp5qd4Jr/vz59OnTh759+5KZmcmRI0f4+c9/Tv/+/enfvz+JiYn079+//njlx72UG/dSbtxN+fGnmlERCZrKykry8vL45JNPOOeccxg9ejQvvvgiL7zwQv0xM2fOJDo62sEoRUQkmNQYlYin+d6C69ixY1RXV+PxeDh06BCxsbF+j7/00kusW7euflv5cS/lxr2UG3dTfvzpNr2IBE1sbCx33nknPXr0IC4ujujoaK644or6x9evX09MTAxJSUkORikiIsGkxqhEPNXuBM/XX3/NihUrKC8vp7KykqqqKpYtW1b/+PFzpILy42bKjXspN+6m/PhTY1REgmb16tX06tWLLl26cNZZZ3HjjTfy1ltvAd7b98uXL2f06NEORylOKCsrZ+zYHDIyshk7NoeysnKnQxKRIFHNqEQ81e4ET48ePdi4cSPffPMNbdq0Yc2aNQwaNAiAwsJCkpOTT6ghVX7cK1C5KSsrZ9iwPEpKcvCuKV/Nxo3ZFBZqovrTpevG3ZQff+oZFZGgueSSSxg1ahRpaWn069cPay2TJ08G4MUXXzzhFr1EhqysxQ0aogDtKCnJIStrsYNRiUiwqDF6EsaYq40xnxhjthtjfv3/t3fv0VVV96LHvzNFrOFp5FETIIkIvkCkPWXY6rDagzzs8NHqUfEZPBdbqp46rlRtx0G02FI4WnxUO6rlaG9VOqo9p2CRAlrw9lwPrbQGvFwoBAEhkRp5KlQQmPePbGISIQGS7LWS/f2MsQd7PfZac+3fnvBjrt9a6yDLu4YQZocQykMIb4YQyhJopprB2p3smjRpEitWrGDZsmX8/Oc/55hjjgHgqaeeqk1M6zI+6dVSsams3M/HiegBnaiq2t8i289F9pt0Mz71mYw2IoSQB/wYGAmcAYwJIZzaYLVbgOUxxrOAC4AHQwiWP0jSYSoqygN2Npi7k8JC/4mScoHPpm9ECOFsYFKMcXRm+m4gxhin1lnnbqBPjPHWEEIpMC/GOPAg2/LZ9JJ0EAerGe3f35pRKUnZfDa9I3iNKwI21JneCAxrsM6PgdkhhCqgM+ClwJJ0BEpLi1mw4DYmTnyAqqr9FBbmMXmyiaiUKzwH0nwjgTdijIXAUOCxEELnhNukI2DtTroZn/RqydiUlhbzzDOT+P3v7+OZZyaZiDaT/SbdjE99jow2rhLoV2e6T2ZeXWOBKQAxxjUhhLXAqcCShhsrKyujpKQEgO7du3PWWWfV3t7hwA/TaaeddrqtTB+QlvY4/fF0eXl5qtrjdPrjc+D9unXryDZrRhsRQvgU8FfgH4F3gD8BY2KMK+qs8xjwbozxvhBCb2qS0CExxi0NtmXNqCSl0PTp05kxYwZ5eXkMHjyYp556ihUrVjB+/Hh27txJSUkJzz77LJ07e9JLuSObNaN52dhJWxVj3AfcCswHlgO/jDGuCCF8PYRwc2a1+4EvhhCWAQuAOxsmopKkdKqqquLRRx/lL3/5C8uWLWPv3r3MnDmTcePGMW3aNJYuXcpXv/pVpk2blnRTpXbLZLQJMcbfxRhPiTEOiDH+MDPvpzHGJzLv34kxjowxnpl5zUy2xTpSDU85Kl2MT3q1l9js27ePnTt3snfvXv7+979TVFTE6tWrOffccwEYPnw4v/71rxNu5ZFpL7Fpr4xPfSajkqScVVhYyB133EG/fv0oKiqiW7duDB8+nDPOOIPZs2cD8Ktf/YqNGzcm3FKp/bJmNEusGZWk9Nm2bRuXX345zz//PN26deOKK67gn/7pn/iHf/gHbrvtNrZs2cIll1zCI488QnV1ddLNlbLG+4xKkpQFL7/8MieddBIFBQUAfO1rX+O1117jmmuuYd68eQCsXr2aOXPmJNlMqV3zNL1ynrU76WZ80qs9xKZfv34sXryYDz/8kBgjr7zyCqeddlrtKOj+/fu5//77+cY3vpFwS49Me4hNe2Z86jMZlSTlrGHDhnHFFVcwdOhQhgwZQoyRm2++mZkzZ3LKKadw+umnU1RURFlZWdJNldota0azxJpRSZLUVnifUUmSJOUEk1HlvJas3Vm7dj3XXXcfF1wwieuuu4+1a9e32LZzlbVV6WVs0svYpJvxqc+r6aUWsnbtei688FHWrLkP6ATsZPHiSSxYcBulpcVJN0+SpFSyZjRLrBlt/6677j6efXYCNYnoATu59toHeOaZSUk1S5KkI2bNqNQGVVbup34iCtCJqqr9STRHkqQ2wWRUOa+laneKivKAnQ3m7qSw0G7WHNZWpZexSS9jk27Gpz7/lZRayOTJZfTvP4mPE9Kd9O8/icmTyxJrk9TeTJ8+nUGDBnHmmWdy7bXXsmfPHpYuXcoXvvAFhg4dyrBhw1iyZEnSzZR0BKwZzRJrRnPD2rXrmTjxaaqq9lNYmMfkyWVevCS1kKqqKs4991xWrlxJx44dueqqq7jooot47rnnuOOOOxgxYgRz585l2rRpLFy4MOnmSm2az6aX2qjS0mIvVpJa0b59+9i5cyd5eXns2rWLoqIi8vLy2L59OwDbtm2jqKgo4VZKOhKeplfOs3Yn3YxPemU7NoWFhdxxxx3069ePoqIiunfvzvDhw5k+fToTJkygX79+3HnnnUyZMiWr7Uoj+026GZ/6TEYlSW3Ctm3bmDVrFuvXr6eqqoqdO3fy7LPP8pOf/ISHH36Yt99+m+nTp3PTTTcl3VRJR8Ca0SyxZlSSmueFF15g3rx5PPnkkwD84he/YPHixTz33HNs3bq1dr1u3brVnraXdHS8z6gkSQ3069ePxYsX8+GHHxJj5JVXXuH000+nsLCQV199FYBXXnmFgQMHJtxSSUfCZFQ5z9qddDM+6ZXt2AwbNowrrriCoUOHMmTIEGKM3HzzzTzxxBPccccdDB06lH/913/liSeeyGq70sh+k27Gpz6vppcktRmTJk1i0qT6d6w455xzvLeo1IZZM5ol1oxKkqS2wppRSZIk5QSTUeU8a3fSzfikl7FJL2OTbsanPpNRSZIkJcaa0SyxZlSSJLUV1oxKkiQpJ5iMKudZu5Nuxie9jE16GZt0Mz71mYxKkiQpMdaMZok1o5Ikqa2wZlSSJEk5wWRUOS+p2p2HH36YwYMHM3jwYB555BEAli5dyhe/+EWGDBnCpZdeygcffJBI29LE2qr0MjbpZWzSzfjUZzIqJWD58uXMmDGDJUuWUF5ezm9/+1vWrFnDuHHjmDZtGkuXLuWrX/0q06ZNS7qpkiS1KmtGs8SaUdX1wgsvMG/ePJ588kkA7r//fo499lh+8IMfsHXrVgA2btzIyJEjWb58eZJNlSTlIGtGpXZu0KBB/OEPf2Dr1q3s2rWLl156iQ0bNnDGGWcwa9YsAH71q1+xcePGhFsqSVLrMhlVzkuidufUU0/lrrvu4sILL+Siiy5i6NChdOjQgX//93/n8ccf5/Of/zw7d+6kY8eOWW9b2lhblV7GJr2MTboZn/pMRqWEjB07liVLlrBo0SK6d+/OwIEDGThwIPPmzeP111/n6quvpn///kk3U5KkVmXNaJZYM6qGqqur6dmzJ2+//TajRo1i8eLF7N69m549e7J//37Gjh3LBRdcQFlZWdJNlSTlGGtGpRxw+eWXM2jQIC699FIef/xxunbtysyZMznllFM4/fTTKSoqMhGVJLV7jow2IYQwCniImsR9Roxx6kHWOR+YDhwDVMcYLzjIOo6MptSiRYs4//zzk26GDsH4pJexSS9jk25tIT7ZHBntkI2dtFUhhDzgx8A/AlXA6yGEWTHGlXXW6QY8BoyIMVaGEHok01pJkqS2x5HRRoQQzgYmxRhHZ6bvBmLd0dEQwnjgxBjjPU1sy5FRSZLUJlgzmh5FwIY60xsz8+oaCBSEEBaGEF4PIVyftdZJkiS1cSajzdcB+CwwGhgFTAwhnJxsk3QkvN9buhmf9DI26WVs0s341GfNaOMqgX51pvtk5tW1EXgvxvgh8GEI4X8DQ4CKhhsrKyujpKQEgO7du3PWWWdRVlbG+vXrW6PtaqeKi4t5+umnAWoL4A/8xea009mcPiAt7XH64+ny8vJUtcfp9MfnwPt169aRbdaMNiKE8Cngr9RcwPQO8CdgTIxxRZ11TgUepWZU9Fjgj8BVMcb/12BbB60ZzdRktNoxqP3xNyNJam1eTZ8SMcZ9IYRbgfl8fGunFSGEr9csjk/EGFeGEOYBy4B9wBMNE1FJkiQdnCOjWeLIqFpKrv1mFrWB+/HlKmOTXsYm3dpCfLyaXpIkSTnBkdEscWRULcXfjCSptTkyqlQoKSkhPz+frl27UlhYyNixY9m1a1eTn3v11Vfp27dvFlooSZLaOpNRHVIIgTlz5rBjxw7Ky8t54403mDJlSpOfizESwtH/Z2rfvn1H/Vm1P3VvO6J0MTbpZWzSLc3xWbt2Pdddd19W92kyqkYdOB3cq1cvRo4cSXl5OQB79uxhwoQJFBcXc+KJJzJ+/Hh2797Nrl27uOiii6iqqqJLly507dqVTZs2MXbsWO655+MnpjYcPS0tLWXatGkMGTKEzp07s2/fPkpLS3nwwQcZMmQIxx9/PGPGjGHPnj3Z/QIkScoRa9eu58ILH+XZZydkdb8mozosGzduZO7cuQwYMACAu+66i4qKCpYtW0ZFRQVVVVV873vfIz8/n7lz51JYWMj777/Pjh07+MxnPnPQbTYcPf3lL3/J3Llz2bZtG5/61KcAeP7555k/fz5r165l6dKltTd7V+5I+xWnuczYpJexSbe0xmfixKdZs+Y+oFNW92syqkZddtlldO3alX79+tG7d2/uvfdeAJ588kmmT59Ot27d6NSpE3fffTczZ85s1r6+9a1vUVhYyLHHHltvXu/evenevTsXX3xx7cisJElqWZWV+8l2Igomo2rCrFmz2LFjB4sWLWLlypW89957VFdXs2vXLj73uc9RUFBAQUEBo0ePZvPmzc3aV58+fT4xr3fv3rXv8/Pz+eCDD5q1D7U9aa6tynXGJr2MTbqlNT5FRXnAzqzv12RUjTpQM3reeedx4403MmHCBHr06EF+fj7Lly9ny5YtbNmyhW3btrF9+3bgk6ffATp16lTvSvx33nnnE+s056InSZLUPJMnl9G//ySynZCajOqw3X777SxYsIA333yTcePGcfvtt1NdXQ1AZWUl8+fPB2pGMzdv3syOHTtqP3vWWWfx0ksvsXXrVjZt2sTDDz+cyDGo7UlrbZWMTZoZm3RLa3xKS4tZsOA2rr32gazu12RUh9RwpLJHjx7ccMMNTJ48malTp3LyySdz9tln0717d0aMGMGqVasAOOWUUxgzZgwnnXQSBQUFbNq0ieuvv54zzzyTkpISRo0axdVXX93ovg41T5IktZ7S0mKeeWZSVvfpE5iyxCcwqaXk2m+mLTzDOVcZm/QyNunWFuLjE5gkSZKUExwZzRJHRtVS/M1IklqbI6OSJEnKCSajklItrffjk7FJM2OTbsanPpNRSZIkJcaa0SyxZlQtxd+MJKm1WTMqSZKknGAyKinVrK1KL2OTXsYm3YxPfSajapemTJnCzTffnMi+x48fz/e///1E9i1JUltjzWiWtMWa0ZKSEt599106dOhA586dGTlyJI899hj5+flJNy1xr776Ktdddx0bNmzI+r7T/JuRJLUP1owqFUIIzJkzhx07dlBeXs4bb7zBlClTWnw/+/fvb/FtZkMIWemjkiS1ayajatSBEbhevXoxcuRIysvLAdizZw8TJkyguLiYE088kW9+85vs3r279nPTpk2jsLCQPn36MGPGDPLy8njrrbcAGDt2LN/85jf5yle+QpcuXVi0aFGj29u8eTMXX3wxxx9/PCeccAJf+tKXavczdepU+vTpQ9euXTnttNNYuHAhAPfddx/XX3997XqzZ89m0KBBFBQU8OUvf5mVK1fWListLeXBBx9kyJAhHH/88YwZM4Y9e/Yc9Xc2duxY7rnnHqBmBLVv37786Ec/onfv3hQVFfH000/XrtvU9yhrq9LM2KSXsUk341OfyagOy8aNG5k7dy4DBgwA4K677qKiooJly5ZRUVFBZWUl3/ve9wD43e9+x0MPPcTvf/97KioqWLRo0SdGEWfOnMnEiRN5//33Oeeccxrd3oMPPkjfvn3ZvHkz7777Lj/4wQ8AWLVqFY899hh//vOf2bFjB/PmzaOkpKR2Hwf2uWrVKq655hoeeeQRqqurGT16NBdffDF79+6tXff5559n/vz5rF27lqVLl9ZLGJtr06ZNvP/++1RVVfGzn/2MW265he3btzf5PUqSlBNijL6y8Kr5qj/pUPPToKSkJHbp0iV26dIlhhDi8OHD4/bt22OMMXbq1Cm+9dZbteu+9tprsbS0NMYY40033RS/+93v1i6rqKiIeXl5cc2aNTHGGMvKyuKNN95Yb1+Nbe+ee+6Jl112WayoqKj3mYqKiti7d+/48ssvx48++qjesnvvvTdef/31McYYJ0+eHK+66qraZfv3749FRUXx1VdfrT3O5557rnb5nXfeGcePH9/od7No0aLYt2/fgy4rKyuLEydOrF0vPz8/7tu3r3Z5r1694h//+Mcmj/tQ0vybkSS1D5l/a7KSIzkymnIhtMzraM2aNYsdO3awaNEiVq5cyXvvvUd1dTW7du3ic5/7HAUFBRQUFDB69Gg2b94MQFVVFX379q3dRt++fT9xwU3d5U1t79vf/jb9+/dnxIgRnHzyyUydOhWA/v3789BDD3HvvffSu3dvrrnmGjZt2vSJY6iqqqK4uLjOdxro27cvlZWVtfN69+5d+z4/P58PPvjg6L+0Bk444QTy8j7uage239RxS5KUtBDCjBDC30IIy+rMOz6EMD+E8NcQwrwQQrc6y74TQlgdQlgRQhhxOPswGU25GFvmdfT7r/nweeedx4033siECRPo0aMH+fn5LF++nC1btrBlyxa2bdtWe+r5xBNPZOPGjbXbePvttz9xmr7udFPb69y5Mw888ABr1qxh9uzZ/OhHP6qtDb366qv5wx/+wPr164Ga094NFRYW1i4/YMOGDfTp0+fov5gW0NRxq4a1VellbNLL2KRbG4vPU8DIBvPuBl6OMZ4C/B74DkAI4XTgSuA0YDTweDiMq31NRnXYbr/9dhYsWMCbb77JuHHjuP3226murgagsrKS+fPnA3DllVfy1FNPsXLlSnbt2sX999/f6HZDCI1ub86cOaxZswaALl260KFDB/Ly8li1ahULFy5kz549dOzYkeOOO67eCOQBV155JXPmzGHhwoXs3buXBx54gE9/+tN84QtfaNb3EWNk9+7d9V5HoqnjliQpaTHG/wK2Nph9KfDzzPufA5dl3l8C/DLGuDfGuA5YDQxrah8mozqkhv+Z6dGjBzfccAOTJ09m6tSpnHzyyZx99tl0796dESNGsGrVKgBGjRrFv/zLv3DBBRcwcODA2qTv2GOPPeS+Gtve6tWrGT58OF26dOGcc87hlltu4Utf+hK7d+/m7rvvpmfPnhQWFlJdXX3QW08NHDiQZ555hltvvZWePXsyZ84cXnzxRTp06HDQ4zxcVVVV5Ofnk5+fz3HHHUd+fn7tHQMaU3d/P/zhDw953Kpx/vnnJ90EHYKxSS9jk27tID69Yox/A4gxbgJ6ZeYXAXVvwF2Zmdcob3qfJW3xpvctZeXKlQwePJjdu3cfdORSRyYXfjOSpGTVvel9CKEYeDHGeGZmekuMsaDOuptjjCeEEB4F/jvG+Fxm/s+Al2KM/9HYvswM1Cp+85vfsGfPHrZu3cpdd93FJZdcYiKqo9LGaqtyirFJL2OTbu0gPn8LIfQGCCF8Bng3M78S6FtnvT6ZeY0yO1Cr+OlPf0qvXr0YMGAAxxxzDI8//njSTTpiU6ZMoUuXLnTt2rXe6ytf+UrSTZMkKZtC5nXAbKAs8/5GYFad+VeHEDqGEEqBk4E/NblxT/dlRy6fplfL8jcjSWptB07ThxCeA84HTgD+BkwCfgM8T80o6HrgyhjjtsznvgP8M/AR8K0YY5NX5ZqMZonJqFqKvxlJUmurWzPa2jxNLynV2kFtVbtlbNLL2KSb8anPZFSSJEmJ8TR9lniaXi3F34wkqbVl8zR9h2zsRIdWXFx81DddV24qLi5OugmSJLUYT9M3IYQwKoSwMoSwKoTwyQeff7ze50MIH4UQvnYk21+3bh0xRl8JvhYuXJh4G47ktW7dumb/rtsSa6vSy9ikl7FJN+NTn8loI0IIecCPgZHAGcCYEMKph1jvh8C87LZQLaG8vDzpJqgRxie9jE16GZt0Mz71mYw2bhiwOsa4Psb4EfBL4NKDrHcb8AIfP4FAbci2bduSboIaYXzSy9ikl7FJN+NTn8lo44qADXWmN2bm1QohFAKXxRh/Qv2nE0iSJKkJJqPN9xBQt5bUhLSNybUazLbG+KSXsUkvY5Nuxqc+b+3UiBDC2cC9McZRmem7gRhjnFpnnbcOvAV6ADuBm2OMsxtsyy9akiS1GTFLt3YyGW1ECOFTwF+BfwTeAf4EjIkxrjjE+k8BL8YY/yN7rZQkSWq7vM9oI2KM+0IItwLzqSlpmBFjXBFC+HrN4vhEw49kvZGSJEltmCOjkiRJSowXMDVTCGFGCOFvIYRljazzSAhhdQihPIQwtM78dSGEpSGEN0IIf8pOi3NHU7EJIZwSQngthPBhCOF/Nlh2WA870NFrZnzsO63oMGJzTeb7XxpC+K8Qwpl1ltl3WlEzY2O/aWWHEZ9L6sYghHBOnWU523dMRpvvKWpuin9QIYTRQP8Y4wDg68BP6izeD5wfYxwaYxzWus3MSY3GBthMzT1i/63uzMN92IGa7ajik2HfaV1NxeYt4LwY4xDgfuAJsO9kyVHFJsN+0/qais/LMcYhMcahwD8DPwP7jsloM8UY/wvY2sgqlwL/K7PuH4FuIYTemWUBY9BqmopNjPG9GOOfgb0NFh3uww7UDM2ID9h3WtVhxGZxjHF7ZnIxH99/2b7TypoRG7DftLrDiM+uOpOdqfkPAuR43/FH2foa3ji/ko//cojAghDC6yGEcVlvmQ6lyYcdKHH2nfT4H8DczHv7TrrUjQ3Yb1IhhHBZCGEF8CJwU2Z2Tvcdr6ZP1jkxxndCCD2p+QtiReZ/VZIaZ99JgRDCBcBY4Nyk26L6DhEb+00KxBh/A/wmhHAuNaUUFybcpMQ5Mtr6KoG+dab7ZOYRY3wn82c18J/UDNMreZVAvzrTtTFTOth3kpe5MOYJ4JIY44HTkvadFDhEbOw3KZP5j8BJIYQCcrzvmIy2jMChHwM6G7gBap/otC3G+LcQQn4IoXNmfidgBPB/s9HYHNNYbBqud8DrwMkhhOIQQkfgamriqJZ3xPGx72TNIWMTQugH/Bq4Psa4ps4i+052HHFs7DdZ1Vh8+td5/1mgY4xxCznedzxN30whhOeA84ETQghvA5OAjmRuih9jfCmEcFEIoYKaR4WOzXy0N/CfmceEdgCejTHOz/4RtF9NxSZzIdkSoAuwP4TwLeD0GOMHB3vYQSIH0Y4dbXyAnth3WlVTsQEmAgXA4yGEAHwUYxx2qAeFJHIQ7dTRxgb/zcmKw4jP5SGEG4A9wN+BK+HQD9lJ4BAS4U3vJUmSlBhP00uSJCkxJqOSJElKjMmoJEmSEmMyKkmSpMSYjEqSJCkxJqOSJElKjMmoJKVMCGFfCOEvIYTyEMKSzAMzGlu/Jj5kpgAAAx5JREFUWwhhfLbaJ0ktyfuMSlLKhBB2xBi7Zt6PAL4bYzy/kfVLgBdjjIOz0kBJakGOjEpS+tR9lGA3YEvtghAmhBD+lBk1nZSZPYWaZ1z/JYQwNYTQKYTwcmZUdWkI4ZJsNl6SjoSPA5Wk9DkuhPAX4DjgM8CXAUIIFwIDYozDMo96nB1COBe4GzgjxvjZzHp5wGWZR9ueACwmh55zLaltMRmVpPTZVSexPBv4BTAIGAFcmElUA9AJGABsaPD5PGBKCOE8YD9QGELoFWN8N1sHIEmHy2RUklIsxrg4hNAjhNCDmgR0SozxybrrhBCKG3zsWqAHMDTGuD+EsBb4dHZaLElHxppRSUqf2prREMKp1PxdvRmYB9wUQuiUWVaYSVLfB7rU+Xw34N1MInoB0DBZlaTUcGRUktLn03VOxQPcEGtufbIgk5z+d03JKO8D18UY14YQ/k8IYRkwF5gK/DaEsBRYAqzI/iFI0uHx1k6SJElKjKfpJUmSlBiTUUmSJCXGZFSSJEmJMRmVJElSYkxGJUmSlBiTUUmSJCXGZFSSJEmJMRmVJElSYkxGJUmSlBiTUUmSJCXGZFSSJEmJMRmVJElSYkxGJUmSlBiTUUmSJCXGZFSSJEmJMRmVJElSYkxGJUmSlBiTUUmSJCXGZFSSJEmJMRmVJElSYkxGJUmSlBiTUUmSJCXGZFSSJEmJMRmVJElSYkxGJUmSlBiTUUmSJCXGZFSSJEmJMRmVJElSYkxGJUmSlBiTUUmSJCXGZFSSJEmJMRmVJElSYkxGJUmSlBiTUUmSJCXGZFSSJEmJMRmVJElSYkxGJUmSlBiTUUmSJCXGZFSSJEmJMRmVJElSYkxGJUmSlBiTUUmSJCXGZFSSJEmJMRmVJElSYkxGJUmSlBiTUUmSJCXGZFSSJEmJMRmVJElSYkxGJUmSlBiTUUmSJCXGZFSSJEmJMRmVJElSYkxGJUmSlBiTUUmSJCXGZFSSJEmJMRmVJElSYkxGJUmSlBiTUUmSJCXGZFSSJEmJMRmVJElSYkxGJUmSlBiTUUmSJCXGZFSSJEmJ+f9tR7XM+ZX1HgAAAABJRU5ErkJggg==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895601" y="4766846"/>
            <a:ext cx="1151277" cy="33855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/>
              <a:t>Small slope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747658" y="4766846"/>
            <a:ext cx="1929742" cy="33855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Large slope</a:t>
            </a:r>
          </a:p>
        </p:txBody>
      </p:sp>
      <p:cxnSp>
        <p:nvCxnSpPr>
          <p:cNvPr id="25" name="Straight Arrow Connector 24"/>
          <p:cNvCxnSpPr>
            <a:stCxn id="23" idx="0"/>
          </p:cNvCxnSpPr>
          <p:nvPr/>
        </p:nvCxnSpPr>
        <p:spPr>
          <a:xfrm flipV="1">
            <a:off x="3471240" y="3135104"/>
            <a:ext cx="643561" cy="16317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1" idx="0"/>
          </p:cNvCxnSpPr>
          <p:nvPr/>
        </p:nvCxnSpPr>
        <p:spPr>
          <a:xfrm flipV="1">
            <a:off x="8712530" y="3352800"/>
            <a:ext cx="126671" cy="14140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/>
          <p:cNvSpPr txBox="1">
            <a:spLocks/>
          </p:cNvSpPr>
          <p:nvPr/>
        </p:nvSpPr>
        <p:spPr>
          <a:xfrm>
            <a:off x="2136776" y="1360011"/>
            <a:ext cx="8207375" cy="600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28575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SzPct val="75000"/>
              <a:buFont typeface="Courier New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-228600" algn="l" defTabSz="914400" rtl="0" eaLnBrk="1" latinLnBrk="0" hangingPunct="1">
              <a:spcBef>
                <a:spcPct val="20000"/>
              </a:spcBef>
              <a:buSzPct val="50000"/>
              <a:buFont typeface="Wingdings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Description: Sort all stocks by size and divide in 10 portfolios, then sort each of these portfolios by beta and divide in 10 again forming 100 portfolios in total</a:t>
            </a:r>
          </a:p>
        </p:txBody>
      </p:sp>
    </p:spTree>
    <p:extLst>
      <p:ext uri="{BB962C8B-B14F-4D97-AF65-F5344CB8AC3E}">
        <p14:creationId xmlns:p14="http://schemas.microsoft.com/office/powerpoint/2010/main" val="343211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My name is Daniel Barrera</a:t>
            </a:r>
          </a:p>
          <a:p>
            <a:pPr lvl="1"/>
            <a:r>
              <a:rPr lang="en-US" dirty="0"/>
              <a:t>I’m a Mexican immigrant and I’m a quant (aka financial data scientist)</a:t>
            </a:r>
          </a:p>
          <a:p>
            <a:pPr lvl="2"/>
            <a:r>
              <a:rPr lang="en-US" dirty="0"/>
              <a:t>What is a quant?</a:t>
            </a:r>
          </a:p>
          <a:p>
            <a:pPr lvl="2"/>
            <a:r>
              <a:rPr lang="en-US" dirty="0"/>
              <a:t>What is a financial data scientist?</a:t>
            </a:r>
          </a:p>
          <a:p>
            <a:pPr lvl="2"/>
            <a:r>
              <a:rPr lang="en-US" dirty="0"/>
              <a:t>Where do they differ?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969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show how the professionals at Wall Street manage money for investors</a:t>
            </a:r>
          </a:p>
          <a:p>
            <a:endParaRPr lang="en-US" dirty="0"/>
          </a:p>
          <a:p>
            <a:r>
              <a:rPr lang="en-US" dirty="0"/>
              <a:t>By the end of the talk, I want everyone to build their own optimal portfolios using data downloaded from Yahoo Finance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159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quant?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3890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9455381" cy="706964"/>
          </a:xfrm>
        </p:spPr>
        <p:txBody>
          <a:bodyPr>
            <a:normAutofit fontScale="90000"/>
          </a:bodyPr>
          <a:lstStyle/>
          <a:p>
            <a:r>
              <a:rPr lang="en-US" dirty="0"/>
              <a:t>Return or why are investment decisions important?</a:t>
            </a:r>
          </a:p>
        </p:txBody>
      </p:sp>
      <p:pic>
        <p:nvPicPr>
          <p:cNvPr id="1028" name="Picture 4" descr="couple talking to financial planner at hom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778" y="3562541"/>
            <a:ext cx="4423719" cy="296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urce: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759" y="2343364"/>
            <a:ext cx="4062198" cy="270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urce: iSto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66" y="2445570"/>
            <a:ext cx="4084947" cy="271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490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28393-06EC-4C1F-8208-650E6DFE7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much money can I make if I start with $1,000 USD?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97BA541-84AE-4963-BB90-D2B0B97ABBE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624796" cy="3681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6199">
                  <a:extLst>
                    <a:ext uri="{9D8B030D-6E8A-4147-A177-3AD203B41FA5}">
                      <a16:colId xmlns:a16="http://schemas.microsoft.com/office/drawing/2014/main" val="248683902"/>
                    </a:ext>
                  </a:extLst>
                </a:gridCol>
                <a:gridCol w="2656199">
                  <a:extLst>
                    <a:ext uri="{9D8B030D-6E8A-4147-A177-3AD203B41FA5}">
                      <a16:colId xmlns:a16="http://schemas.microsoft.com/office/drawing/2014/main" val="1371972016"/>
                    </a:ext>
                  </a:extLst>
                </a:gridCol>
                <a:gridCol w="2656199">
                  <a:extLst>
                    <a:ext uri="{9D8B030D-6E8A-4147-A177-3AD203B41FA5}">
                      <a16:colId xmlns:a16="http://schemas.microsoft.com/office/drawing/2014/main" val="3845717928"/>
                    </a:ext>
                  </a:extLst>
                </a:gridCol>
                <a:gridCol w="2656199">
                  <a:extLst>
                    <a:ext uri="{9D8B030D-6E8A-4147-A177-3AD203B41FA5}">
                      <a16:colId xmlns:a16="http://schemas.microsoft.com/office/drawing/2014/main" val="997277606"/>
                    </a:ext>
                  </a:extLst>
                </a:gridCol>
              </a:tblGrid>
              <a:tr h="1227072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S&amp;P 500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Nasdaq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10-year Govt Bond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156905"/>
                  </a:ext>
                </a:extLst>
              </a:tr>
              <a:tr h="122707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In 50 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12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25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 6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045587"/>
                  </a:ext>
                </a:extLst>
              </a:tr>
              <a:tr h="12270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In 50 years</a:t>
                      </a:r>
                    </a:p>
                    <a:p>
                      <a:pPr algn="ctr"/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$12,000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$25,000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$6,000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898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1425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F4214CD0-8E65-4302-9508-6B2D85D70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en-US" dirty="0">
                <a:latin typeface="Calibri" pitchFamily="34" charset="0"/>
                <a:cs typeface="Calibri" pitchFamily="34" charset="0"/>
              </a:rPr>
              <a:t>A measure of fluctuation and potential loss</a:t>
            </a:r>
          </a:p>
          <a:p>
            <a:pPr>
              <a:buFont typeface="Arial" charset="0"/>
              <a:buChar char="•"/>
            </a:pPr>
            <a:r>
              <a:rPr lang="en-US" altLang="en-US" dirty="0">
                <a:latin typeface="Calibri" pitchFamily="34" charset="0"/>
                <a:cs typeface="Calibri" pitchFamily="34" charset="0"/>
              </a:rPr>
              <a:t>It’s measured through standard deviation</a:t>
            </a:r>
          </a:p>
          <a:p>
            <a:pPr lvl="1">
              <a:buFont typeface="Arial" charset="0"/>
              <a:buChar char="•"/>
            </a:pPr>
            <a:r>
              <a:rPr lang="en-US" altLang="en-US" dirty="0">
                <a:latin typeface="Calibri" pitchFamily="34" charset="0"/>
                <a:cs typeface="Calibri" pitchFamily="34" charset="0"/>
              </a:rPr>
              <a:t>Mathematical properties</a:t>
            </a:r>
          </a:p>
          <a:p>
            <a:pPr>
              <a:buFont typeface="Arial" charset="0"/>
              <a:buChar char="•"/>
            </a:pPr>
            <a:endParaRPr lang="en-US" altLang="en-US" dirty="0">
              <a:latin typeface="Calibri" pitchFamily="34" charset="0"/>
              <a:cs typeface="Calibri" pitchFamily="34" charset="0"/>
            </a:endParaRPr>
          </a:p>
          <a:p>
            <a:pPr>
              <a:buFont typeface="Arial" charset="0"/>
              <a:buChar char="•"/>
            </a:pPr>
            <a:endParaRPr lang="en-US" altLang="en-US" dirty="0">
              <a:latin typeface="Calibri" pitchFamily="34" charset="0"/>
              <a:cs typeface="Calibri" pitchFamily="34" charset="0"/>
            </a:endParaRPr>
          </a:p>
          <a:p>
            <a:pPr>
              <a:buFont typeface="Arial" charset="0"/>
              <a:buChar char="•"/>
            </a:pPr>
            <a:r>
              <a:rPr lang="en-US" altLang="en-US" dirty="0">
                <a:latin typeface="Calibri" pitchFamily="34" charset="0"/>
                <a:cs typeface="Calibri" pitchFamily="34" charset="0"/>
              </a:rPr>
              <a:t>Correlation</a:t>
            </a:r>
          </a:p>
          <a:p>
            <a:pPr marL="0" indent="0">
              <a:buNone/>
            </a:pPr>
            <a:endParaRPr lang="en-US" alt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DE86AD-1863-4F22-8B4A-C4B99195F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38" y="3872132"/>
            <a:ext cx="5489014" cy="201168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CE6DBB-4FDE-45C7-960F-2E98C34571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812" y="1492974"/>
            <a:ext cx="2377440" cy="1584960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282D76-6518-4697-80AC-F5B8AE2D3366}"/>
              </a:ext>
            </a:extLst>
          </p:cNvPr>
          <p:cNvSpPr txBox="1"/>
          <p:nvPr/>
        </p:nvSpPr>
        <p:spPr>
          <a:xfrm>
            <a:off x="3334043" y="6140151"/>
            <a:ext cx="5901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Learning: Do not take more risk than you can tolerate</a:t>
            </a:r>
          </a:p>
        </p:txBody>
      </p:sp>
    </p:spTree>
    <p:extLst>
      <p:ext uri="{BB962C8B-B14F-4D97-AF65-F5344CB8AC3E}">
        <p14:creationId xmlns:p14="http://schemas.microsoft.com/office/powerpoint/2010/main" val="1709026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017F9F-29CA-418F-84E9-E4AA3420C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154" y="1547649"/>
            <a:ext cx="7126015" cy="475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01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Invest using the scientific method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Like a Wall Street professional</a:t>
            </a:r>
          </a:p>
        </p:txBody>
      </p:sp>
    </p:spTree>
    <p:extLst>
      <p:ext uri="{BB962C8B-B14F-4D97-AF65-F5344CB8AC3E}">
        <p14:creationId xmlns:p14="http://schemas.microsoft.com/office/powerpoint/2010/main" val="3477825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9276</TotalTime>
  <Words>760</Words>
  <Application>Microsoft Office PowerPoint</Application>
  <PresentationFormat>Widescreen</PresentationFormat>
  <Paragraphs>136</Paragraphs>
  <Slides>19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Worksheet</vt:lpstr>
      <vt:lpstr>Equation</vt:lpstr>
      <vt:lpstr>How you can become a financial data scientist (quant)</vt:lpstr>
      <vt:lpstr>Introduction</vt:lpstr>
      <vt:lpstr>Objective</vt:lpstr>
      <vt:lpstr>What is a quant?</vt:lpstr>
      <vt:lpstr>Return or why are investment decisions important?</vt:lpstr>
      <vt:lpstr>How much money can I make if I start with $1,000 USD?</vt:lpstr>
      <vt:lpstr>Risk</vt:lpstr>
      <vt:lpstr>Introduction</vt:lpstr>
      <vt:lpstr>Invest using the scientific method</vt:lpstr>
      <vt:lpstr>Story of Johnny, mom and pop</vt:lpstr>
      <vt:lpstr>Optimal portfolio theory</vt:lpstr>
      <vt:lpstr>Noble prize quality research</vt:lpstr>
      <vt:lpstr>Nobel Prize Research: Iterative Process</vt:lpstr>
      <vt:lpstr>William Sharpe - 1965</vt:lpstr>
      <vt:lpstr>Fama &amp; French - 1993</vt:lpstr>
      <vt:lpstr>Ronald Kahn – Current day</vt:lpstr>
      <vt:lpstr>CAPM</vt:lpstr>
      <vt:lpstr>Anomalies: Size Decile Portfolios</vt:lpstr>
      <vt:lpstr>Informal Testing: Example of Double Sorts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Deliberate Practice</dc:title>
  <dc:creator>El Daniel</dc:creator>
  <cp:lastModifiedBy>Barrera, Daniel</cp:lastModifiedBy>
  <cp:revision>13</cp:revision>
  <dcterms:created xsi:type="dcterms:W3CDTF">2021-09-20T01:36:09Z</dcterms:created>
  <dcterms:modified xsi:type="dcterms:W3CDTF">2021-10-21T01:42:15Z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60f8386-55a0-404e-9dce-4d5bc8b309d8_Enabled">
    <vt:lpwstr>true</vt:lpwstr>
  </property>
  <property fmtid="{D5CDD505-2E9C-101B-9397-08002B2CF9AE}" pid="3" name="MSIP_Label_b60f8386-55a0-404e-9dce-4d5bc8b309d8_SetDate">
    <vt:lpwstr>2021-10-21T01:42:15Z</vt:lpwstr>
  </property>
  <property fmtid="{D5CDD505-2E9C-101B-9397-08002B2CF9AE}" pid="4" name="MSIP_Label_b60f8386-55a0-404e-9dce-4d5bc8b309d8_Method">
    <vt:lpwstr>Standard</vt:lpwstr>
  </property>
  <property fmtid="{D5CDD505-2E9C-101B-9397-08002B2CF9AE}" pid="5" name="MSIP_Label_b60f8386-55a0-404e-9dce-4d5bc8b309d8_Name">
    <vt:lpwstr>b60f8386-55a0-404e-9dce-4d5bc8b309d8</vt:lpwstr>
  </property>
  <property fmtid="{D5CDD505-2E9C-101B-9397-08002B2CF9AE}" pid="6" name="MSIP_Label_b60f8386-55a0-404e-9dce-4d5bc8b309d8_SiteId">
    <vt:lpwstr>7a9376d4-7c43-480f-82ba-a090647f651d</vt:lpwstr>
  </property>
  <property fmtid="{D5CDD505-2E9C-101B-9397-08002B2CF9AE}" pid="7" name="MSIP_Label_b60f8386-55a0-404e-9dce-4d5bc8b309d8_ActionId">
    <vt:lpwstr>b91cd038-9b53-4f9d-b007-086e27e08aa0</vt:lpwstr>
  </property>
  <property fmtid="{D5CDD505-2E9C-101B-9397-08002B2CF9AE}" pid="8" name="MSIP_Label_b60f8386-55a0-404e-9dce-4d5bc8b309d8_ContentBits">
    <vt:lpwstr>2</vt:lpwstr>
  </property>
</Properties>
</file>